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81" r:id="rId23"/>
    <p:sldId id="284" r:id="rId24"/>
    <p:sldId id="274" r:id="rId25"/>
    <p:sldId id="280" r:id="rId26"/>
    <p:sldId id="283" r:id="rId27"/>
    <p:sldId id="278" r:id="rId28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Montserrat" panose="00000500000000000000" pitchFamily="2" charset="0"/>
      <p:regular r:id="rId34"/>
      <p:bold r:id="rId35"/>
      <p:italic r:id="rId36"/>
      <p:boldItalic r:id="rId37"/>
    </p:embeddedFont>
    <p:embeddedFont>
      <p:font typeface="Open Sans" panose="020B060603050402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2" roundtripDataSignature="AMtx7mhb6GvVpCrfVeAQ/ageeRp8bbdF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BC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80" autoAdjust="0"/>
    <p:restoredTop sz="94660"/>
  </p:normalViewPr>
  <p:slideViewPr>
    <p:cSldViewPr snapToGrid="0">
      <p:cViewPr>
        <p:scale>
          <a:sx n="125" d="100"/>
          <a:sy n="125" d="100"/>
        </p:scale>
        <p:origin x="2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6" name="Google Shape;2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8" name="Google Shape;28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6" name="Google Shape;30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3" name="Google Shape;33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115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9" name="Google Shape;1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8" name="Google Shape;14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4" name="Google Shape;17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9" name="Google Shape;18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5" name="Google Shape;21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2149372" y="2091779"/>
            <a:ext cx="5720316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Automated Visual Acuity Testing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2304638" y="1884479"/>
            <a:ext cx="185100" cy="207300"/>
          </a:xfrm>
          <a:prstGeom prst="rect">
            <a:avLst/>
          </a:prstGeom>
          <a:solidFill>
            <a:srgbClr val="32BC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2793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2531038" y="1884479"/>
            <a:ext cx="185100" cy="207300"/>
          </a:xfrm>
          <a:prstGeom prst="rect">
            <a:avLst/>
          </a:prstGeom>
          <a:solidFill>
            <a:srgbClr val="53D1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2757438" y="1884479"/>
            <a:ext cx="185100" cy="207300"/>
          </a:xfrm>
          <a:prstGeom prst="rect">
            <a:avLst/>
          </a:prstGeom>
          <a:solidFill>
            <a:srgbClr val="7FDD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2983838" y="1884479"/>
            <a:ext cx="185100" cy="207300"/>
          </a:xfrm>
          <a:prstGeom prst="rect">
            <a:avLst/>
          </a:prstGeom>
          <a:solidFill>
            <a:srgbClr val="B9ED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2149372" y="3599795"/>
            <a:ext cx="818268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Tiyajamorn Patipol | Ng Si Rui |Michael Girard</a:t>
            </a:r>
            <a:endParaRPr sz="18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lang="en-US" sz="18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8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0" name="Google Shape;90;p1"/>
          <p:cNvCxnSpPr/>
          <p:nvPr/>
        </p:nvCxnSpPr>
        <p:spPr>
          <a:xfrm>
            <a:off x="1231782" y="4168140"/>
            <a:ext cx="9680058" cy="0"/>
          </a:xfrm>
          <a:prstGeom prst="straightConnector1">
            <a:avLst/>
          </a:prstGeom>
          <a:noFill/>
          <a:ln w="19050" cap="flat" cmpd="sng">
            <a:solidFill>
              <a:srgbClr val="32BCB9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1" name="Google Shape;9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0355" y="4226224"/>
            <a:ext cx="3520511" cy="69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 descr="Nanyang Technological University - NTU Singapore"/>
          <p:cNvPicPr preferRelativeResize="0"/>
          <p:nvPr/>
        </p:nvPicPr>
        <p:blipFill rotWithShape="1">
          <a:blip r:embed="rId4">
            <a:alphaModFix/>
          </a:blip>
          <a:srcRect l="16104" t="19446" r="14603" b="19400"/>
          <a:stretch/>
        </p:blipFill>
        <p:spPr>
          <a:xfrm>
            <a:off x="5288124" y="4283749"/>
            <a:ext cx="1740663" cy="640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76045" y="4254987"/>
            <a:ext cx="1587285" cy="640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0"/>
          <p:cNvSpPr txBox="1"/>
          <p:nvPr/>
        </p:nvSpPr>
        <p:spPr>
          <a:xfrm>
            <a:off x="762532" y="715246"/>
            <a:ext cx="864054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Software Design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0"/>
          <p:cNvSpPr/>
          <p:nvPr/>
        </p:nvSpPr>
        <p:spPr>
          <a:xfrm>
            <a:off x="872078" y="507946"/>
            <a:ext cx="185100" cy="207300"/>
          </a:xfrm>
          <a:prstGeom prst="rect">
            <a:avLst/>
          </a:prstGeom>
          <a:solidFill>
            <a:srgbClr val="32BC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2793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0"/>
          <p:cNvSpPr/>
          <p:nvPr/>
        </p:nvSpPr>
        <p:spPr>
          <a:xfrm>
            <a:off x="1098478" y="507946"/>
            <a:ext cx="185100" cy="207300"/>
          </a:xfrm>
          <a:prstGeom prst="rect">
            <a:avLst/>
          </a:prstGeom>
          <a:solidFill>
            <a:srgbClr val="53D1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0"/>
          <p:cNvSpPr/>
          <p:nvPr/>
        </p:nvSpPr>
        <p:spPr>
          <a:xfrm>
            <a:off x="1324878" y="507946"/>
            <a:ext cx="185100" cy="207300"/>
          </a:xfrm>
          <a:prstGeom prst="rect">
            <a:avLst/>
          </a:prstGeom>
          <a:solidFill>
            <a:srgbClr val="7FDD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0"/>
          <p:cNvSpPr/>
          <p:nvPr/>
        </p:nvSpPr>
        <p:spPr>
          <a:xfrm>
            <a:off x="1551278" y="507946"/>
            <a:ext cx="185100" cy="207300"/>
          </a:xfrm>
          <a:prstGeom prst="rect">
            <a:avLst/>
          </a:prstGeom>
          <a:solidFill>
            <a:srgbClr val="B9ED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0"/>
          <p:cNvSpPr txBox="1"/>
          <p:nvPr/>
        </p:nvSpPr>
        <p:spPr>
          <a:xfrm>
            <a:off x="762532" y="1379970"/>
            <a:ext cx="45486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Program Flow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4" name="Google Shape;254;p10"/>
          <p:cNvCxnSpPr/>
          <p:nvPr/>
        </p:nvCxnSpPr>
        <p:spPr>
          <a:xfrm>
            <a:off x="789889" y="1859280"/>
            <a:ext cx="9248191" cy="0"/>
          </a:xfrm>
          <a:prstGeom prst="straightConnector1">
            <a:avLst/>
          </a:prstGeom>
          <a:noFill/>
          <a:ln w="19050" cap="flat" cmpd="sng">
            <a:solidFill>
              <a:srgbClr val="32BCB9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55" name="Google Shape;25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05" y="2364425"/>
            <a:ext cx="1197047" cy="1197047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0"/>
          <p:cNvSpPr txBox="1"/>
          <p:nvPr/>
        </p:nvSpPr>
        <p:spPr>
          <a:xfrm>
            <a:off x="647078" y="3561472"/>
            <a:ext cx="2070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Voice Signal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7" name="Google Shape;257;p10"/>
          <p:cNvCxnSpPr/>
          <p:nvPr/>
        </p:nvCxnSpPr>
        <p:spPr>
          <a:xfrm>
            <a:off x="2537827" y="2975647"/>
            <a:ext cx="1917123" cy="0"/>
          </a:xfrm>
          <a:prstGeom prst="straightConnector1">
            <a:avLst/>
          </a:prstGeom>
          <a:noFill/>
          <a:ln w="28575" cap="flat" cmpd="sng">
            <a:solidFill>
              <a:srgbClr val="32BCB9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258" name="Google Shape;258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12125" y="2543847"/>
            <a:ext cx="863600" cy="8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0"/>
          <p:cNvSpPr txBox="1"/>
          <p:nvPr/>
        </p:nvSpPr>
        <p:spPr>
          <a:xfrm>
            <a:off x="4051090" y="3561472"/>
            <a:ext cx="20701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Text-based Phrases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0" name="Google Shape;260;p10"/>
          <p:cNvCxnSpPr/>
          <p:nvPr/>
        </p:nvCxnSpPr>
        <p:spPr>
          <a:xfrm>
            <a:off x="7993767" y="2592052"/>
            <a:ext cx="523667" cy="0"/>
          </a:xfrm>
          <a:prstGeom prst="straightConnector1">
            <a:avLst/>
          </a:prstGeom>
          <a:noFill/>
          <a:ln w="28575" cap="flat" cmpd="sng">
            <a:solidFill>
              <a:srgbClr val="32BCB9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61" name="Google Shape;261;p10"/>
          <p:cNvSpPr txBox="1"/>
          <p:nvPr/>
        </p:nvSpPr>
        <p:spPr>
          <a:xfrm>
            <a:off x="2580778" y="3035938"/>
            <a:ext cx="168693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Voice Recognition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93979" y="2067528"/>
            <a:ext cx="863600" cy="8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0"/>
          <p:cNvSpPr txBox="1"/>
          <p:nvPr/>
        </p:nvSpPr>
        <p:spPr>
          <a:xfrm>
            <a:off x="8645480" y="2268887"/>
            <a:ext cx="2623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Letters, numbers, symbols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4" name="Google Shape;264;p10"/>
          <p:cNvCxnSpPr/>
          <p:nvPr/>
        </p:nvCxnSpPr>
        <p:spPr>
          <a:xfrm>
            <a:off x="5769400" y="2984690"/>
            <a:ext cx="2232824" cy="0"/>
          </a:xfrm>
          <a:prstGeom prst="straightConnector1">
            <a:avLst/>
          </a:prstGeom>
          <a:noFill/>
          <a:ln w="28575" cap="flat" cmpd="sng">
            <a:solidFill>
              <a:srgbClr val="32BCB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5" name="Google Shape;265;p10"/>
          <p:cNvCxnSpPr/>
          <p:nvPr/>
        </p:nvCxnSpPr>
        <p:spPr>
          <a:xfrm>
            <a:off x="7993767" y="2592052"/>
            <a:ext cx="0" cy="392638"/>
          </a:xfrm>
          <a:prstGeom prst="straightConnector1">
            <a:avLst/>
          </a:prstGeom>
          <a:noFill/>
          <a:ln w="28575" cap="flat" cmpd="sng">
            <a:solidFill>
              <a:srgbClr val="32BCB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6" name="Google Shape;266;p10"/>
          <p:cNvCxnSpPr/>
          <p:nvPr/>
        </p:nvCxnSpPr>
        <p:spPr>
          <a:xfrm>
            <a:off x="8002224" y="3479369"/>
            <a:ext cx="523667" cy="0"/>
          </a:xfrm>
          <a:prstGeom prst="straightConnector1">
            <a:avLst/>
          </a:prstGeom>
          <a:noFill/>
          <a:ln w="28575" cap="flat" cmpd="sng">
            <a:solidFill>
              <a:srgbClr val="32BCB9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67" name="Google Shape;267;p10"/>
          <p:cNvCxnSpPr/>
          <p:nvPr/>
        </p:nvCxnSpPr>
        <p:spPr>
          <a:xfrm>
            <a:off x="7993767" y="2984690"/>
            <a:ext cx="0" cy="1302198"/>
          </a:xfrm>
          <a:prstGeom prst="straightConnector1">
            <a:avLst/>
          </a:prstGeom>
          <a:noFill/>
          <a:ln w="28575" cap="flat" cmpd="sng">
            <a:solidFill>
              <a:srgbClr val="32BCB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8" name="Google Shape;268;p10"/>
          <p:cNvSpPr txBox="1"/>
          <p:nvPr/>
        </p:nvSpPr>
        <p:spPr>
          <a:xfrm>
            <a:off x="8726344" y="3181543"/>
            <a:ext cx="2623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“I’m not certain” phrases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9" name="Google Shape;269;p10"/>
          <p:cNvCxnSpPr/>
          <p:nvPr/>
        </p:nvCxnSpPr>
        <p:spPr>
          <a:xfrm>
            <a:off x="8002224" y="4286888"/>
            <a:ext cx="523667" cy="0"/>
          </a:xfrm>
          <a:prstGeom prst="straightConnector1">
            <a:avLst/>
          </a:prstGeom>
          <a:noFill/>
          <a:ln w="28575" cap="flat" cmpd="sng">
            <a:solidFill>
              <a:srgbClr val="32BCB9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70" name="Google Shape;270;p10"/>
          <p:cNvSpPr txBox="1"/>
          <p:nvPr/>
        </p:nvSpPr>
        <p:spPr>
          <a:xfrm>
            <a:off x="8726344" y="4102222"/>
            <a:ext cx="262347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Other phrases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Google Shape;271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50673" y="2064399"/>
            <a:ext cx="863600" cy="8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0"/>
          <p:cNvSpPr txBox="1"/>
          <p:nvPr/>
        </p:nvSpPr>
        <p:spPr>
          <a:xfrm>
            <a:off x="5939541" y="3035938"/>
            <a:ext cx="187417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Phrase Classification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3" name="Google Shape;273;p10"/>
          <p:cNvCxnSpPr/>
          <p:nvPr/>
        </p:nvCxnSpPr>
        <p:spPr>
          <a:xfrm>
            <a:off x="11202643" y="2592052"/>
            <a:ext cx="0" cy="2886728"/>
          </a:xfrm>
          <a:prstGeom prst="straightConnector1">
            <a:avLst/>
          </a:prstGeom>
          <a:noFill/>
          <a:ln w="28575" cap="flat" cmpd="sng">
            <a:solidFill>
              <a:srgbClr val="32BCB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4" name="Google Shape;274;p10"/>
          <p:cNvCxnSpPr/>
          <p:nvPr/>
        </p:nvCxnSpPr>
        <p:spPr>
          <a:xfrm>
            <a:off x="10678976" y="2592052"/>
            <a:ext cx="523667" cy="0"/>
          </a:xfrm>
          <a:prstGeom prst="straightConnector1">
            <a:avLst/>
          </a:prstGeom>
          <a:noFill/>
          <a:ln w="28575" cap="flat" cmpd="sng">
            <a:solidFill>
              <a:srgbClr val="32BCB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5" name="Google Shape;275;p10"/>
          <p:cNvCxnSpPr/>
          <p:nvPr/>
        </p:nvCxnSpPr>
        <p:spPr>
          <a:xfrm>
            <a:off x="10678976" y="3479369"/>
            <a:ext cx="523667" cy="0"/>
          </a:xfrm>
          <a:prstGeom prst="straightConnector1">
            <a:avLst/>
          </a:prstGeom>
          <a:noFill/>
          <a:ln w="28575" cap="flat" cmpd="sng">
            <a:solidFill>
              <a:srgbClr val="32BCB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6" name="Google Shape;276;p10"/>
          <p:cNvCxnSpPr/>
          <p:nvPr/>
        </p:nvCxnSpPr>
        <p:spPr>
          <a:xfrm>
            <a:off x="10678976" y="4286888"/>
            <a:ext cx="523667" cy="0"/>
          </a:xfrm>
          <a:prstGeom prst="straightConnector1">
            <a:avLst/>
          </a:prstGeom>
          <a:noFill/>
          <a:ln w="28575" cap="flat" cmpd="sng">
            <a:solidFill>
              <a:srgbClr val="32BCB9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77" name="Google Shape;277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60456" y="4544637"/>
            <a:ext cx="861059" cy="8610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8" name="Google Shape;278;p10"/>
          <p:cNvCxnSpPr/>
          <p:nvPr/>
        </p:nvCxnSpPr>
        <p:spPr>
          <a:xfrm rot="10800000">
            <a:off x="7459980" y="5478780"/>
            <a:ext cx="3742663" cy="0"/>
          </a:xfrm>
          <a:prstGeom prst="straightConnector1">
            <a:avLst/>
          </a:prstGeom>
          <a:noFill/>
          <a:ln w="28575" cap="flat" cmpd="sng">
            <a:solidFill>
              <a:srgbClr val="32BCB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9" name="Google Shape;279;p10"/>
          <p:cNvSpPr txBox="1"/>
          <p:nvPr/>
        </p:nvSpPr>
        <p:spPr>
          <a:xfrm>
            <a:off x="8480593" y="5519712"/>
            <a:ext cx="21825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Algorithm Determines Next Step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16496" y="4544637"/>
            <a:ext cx="3124236" cy="476579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0"/>
          <p:cNvSpPr txBox="1"/>
          <p:nvPr/>
        </p:nvSpPr>
        <p:spPr>
          <a:xfrm>
            <a:off x="3518305" y="4973114"/>
            <a:ext cx="33206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New Set of Images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0"/>
          <p:cNvSpPr txBox="1"/>
          <p:nvPr/>
        </p:nvSpPr>
        <p:spPr>
          <a:xfrm>
            <a:off x="3616495" y="5519984"/>
            <a:ext cx="33206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Testing Termination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3" name="Google Shape;283;p10"/>
          <p:cNvCxnSpPr/>
          <p:nvPr/>
        </p:nvCxnSpPr>
        <p:spPr>
          <a:xfrm>
            <a:off x="7052439" y="4782926"/>
            <a:ext cx="407541" cy="0"/>
          </a:xfrm>
          <a:prstGeom prst="straightConnector1">
            <a:avLst/>
          </a:prstGeom>
          <a:noFill/>
          <a:ln w="28575" cap="flat" cmpd="sng">
            <a:solidFill>
              <a:srgbClr val="32BCB9"/>
            </a:solidFill>
            <a:prstDash val="solid"/>
            <a:miter lim="800000"/>
            <a:headEnd type="triangle" w="med" len="med"/>
            <a:tailEnd type="none" w="sm" len="sm"/>
          </a:ln>
        </p:spPr>
      </p:cxnSp>
      <p:cxnSp>
        <p:nvCxnSpPr>
          <p:cNvPr id="284" name="Google Shape;284;p10"/>
          <p:cNvCxnSpPr/>
          <p:nvPr/>
        </p:nvCxnSpPr>
        <p:spPr>
          <a:xfrm>
            <a:off x="7475607" y="4782926"/>
            <a:ext cx="0" cy="921724"/>
          </a:xfrm>
          <a:prstGeom prst="straightConnector1">
            <a:avLst/>
          </a:prstGeom>
          <a:noFill/>
          <a:ln w="28575" cap="flat" cmpd="sng">
            <a:solidFill>
              <a:srgbClr val="32BCB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5" name="Google Shape;285;p10"/>
          <p:cNvCxnSpPr/>
          <p:nvPr/>
        </p:nvCxnSpPr>
        <p:spPr>
          <a:xfrm>
            <a:off x="6560820" y="5704650"/>
            <a:ext cx="899160" cy="0"/>
          </a:xfrm>
          <a:prstGeom prst="straightConnector1">
            <a:avLst/>
          </a:prstGeom>
          <a:noFill/>
          <a:ln w="28575" cap="flat" cmpd="sng">
            <a:solidFill>
              <a:srgbClr val="32BCB9"/>
            </a:solidFill>
            <a:prstDash val="solid"/>
            <a:miter lim="800000"/>
            <a:headEnd type="triangle" w="med" len="med"/>
            <a:tailEnd type="none" w="sm" len="sm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1"/>
          <p:cNvSpPr txBox="1"/>
          <p:nvPr/>
        </p:nvSpPr>
        <p:spPr>
          <a:xfrm>
            <a:off x="762532" y="715246"/>
            <a:ext cx="971496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Software Design Considerations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1"/>
          <p:cNvSpPr/>
          <p:nvPr/>
        </p:nvSpPr>
        <p:spPr>
          <a:xfrm>
            <a:off x="872078" y="507946"/>
            <a:ext cx="185100" cy="207300"/>
          </a:xfrm>
          <a:prstGeom prst="rect">
            <a:avLst/>
          </a:prstGeom>
          <a:solidFill>
            <a:srgbClr val="32BC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2793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1"/>
          <p:cNvSpPr/>
          <p:nvPr/>
        </p:nvSpPr>
        <p:spPr>
          <a:xfrm>
            <a:off x="1098478" y="507946"/>
            <a:ext cx="185100" cy="207300"/>
          </a:xfrm>
          <a:prstGeom prst="rect">
            <a:avLst/>
          </a:prstGeom>
          <a:solidFill>
            <a:srgbClr val="53D1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1"/>
          <p:cNvSpPr/>
          <p:nvPr/>
        </p:nvSpPr>
        <p:spPr>
          <a:xfrm>
            <a:off x="1324878" y="507946"/>
            <a:ext cx="185100" cy="207300"/>
          </a:xfrm>
          <a:prstGeom prst="rect">
            <a:avLst/>
          </a:prstGeom>
          <a:solidFill>
            <a:srgbClr val="7FDD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1"/>
          <p:cNvSpPr/>
          <p:nvPr/>
        </p:nvSpPr>
        <p:spPr>
          <a:xfrm>
            <a:off x="1551278" y="507946"/>
            <a:ext cx="185100" cy="207300"/>
          </a:xfrm>
          <a:prstGeom prst="rect">
            <a:avLst/>
          </a:prstGeom>
          <a:solidFill>
            <a:srgbClr val="B9ED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1"/>
          <p:cNvSpPr/>
          <p:nvPr/>
        </p:nvSpPr>
        <p:spPr>
          <a:xfrm>
            <a:off x="1327928" y="3023948"/>
            <a:ext cx="1337722" cy="1195769"/>
          </a:xfrm>
          <a:prstGeom prst="rect">
            <a:avLst/>
          </a:prstGeom>
          <a:solidFill>
            <a:srgbClr val="32BCB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1"/>
          <p:cNvSpPr txBox="1"/>
          <p:nvPr/>
        </p:nvSpPr>
        <p:spPr>
          <a:xfrm>
            <a:off x="930778" y="4401375"/>
            <a:ext cx="2070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Booth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0728" y="3341393"/>
            <a:ext cx="1146810" cy="114681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1"/>
          <p:cNvSpPr txBox="1"/>
          <p:nvPr/>
        </p:nvSpPr>
        <p:spPr>
          <a:xfrm>
            <a:off x="5806414" y="3250221"/>
            <a:ext cx="57771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-"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Different booths might have different </a:t>
            </a:r>
            <a:r>
              <a:rPr lang="en-US" sz="2000" b="0" i="0" u="none" strike="noStrike" cap="none">
                <a:solidFill>
                  <a:srgbClr val="32BCB9"/>
                </a:solidFill>
                <a:latin typeface="Open Sans"/>
                <a:ea typeface="Open Sans"/>
                <a:cs typeface="Open Sans"/>
                <a:sym typeface="Open Sans"/>
              </a:rPr>
              <a:t>physical constraints </a:t>
            </a:r>
            <a:r>
              <a:rPr lang="en-US"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(Different display sizes and room length)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-"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Constraints can be fed through control PC/tablet for each booths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9" name="Google Shape;299;p11"/>
          <p:cNvCxnSpPr/>
          <p:nvPr/>
        </p:nvCxnSpPr>
        <p:spPr>
          <a:xfrm>
            <a:off x="789889" y="1600200"/>
            <a:ext cx="9248191" cy="0"/>
          </a:xfrm>
          <a:prstGeom prst="straightConnector1">
            <a:avLst/>
          </a:prstGeom>
          <a:noFill/>
          <a:ln w="19050" cap="flat" cmpd="sng">
            <a:solidFill>
              <a:srgbClr val="32BCB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p11"/>
          <p:cNvSpPr/>
          <p:nvPr/>
        </p:nvSpPr>
        <p:spPr>
          <a:xfrm>
            <a:off x="3324688" y="3023948"/>
            <a:ext cx="1337722" cy="1195769"/>
          </a:xfrm>
          <a:prstGeom prst="rect">
            <a:avLst/>
          </a:prstGeom>
          <a:solidFill>
            <a:srgbClr val="32BCB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" name="Google Shape;301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3994" y="3850461"/>
            <a:ext cx="573405" cy="57340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1"/>
          <p:cNvSpPr txBox="1"/>
          <p:nvPr/>
        </p:nvSpPr>
        <p:spPr>
          <a:xfrm>
            <a:off x="3000878" y="4401375"/>
            <a:ext cx="2070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Booth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11"/>
          <p:cNvSpPr txBox="1"/>
          <p:nvPr/>
        </p:nvSpPr>
        <p:spPr>
          <a:xfrm>
            <a:off x="5489472" y="2686796"/>
            <a:ext cx="45486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Booth Calibrations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2"/>
          <p:cNvSpPr txBox="1"/>
          <p:nvPr/>
        </p:nvSpPr>
        <p:spPr>
          <a:xfrm>
            <a:off x="5806414" y="3250221"/>
            <a:ext cx="5777028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-"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i.e. tests for very poor vision (unable to produce large enough figures on screen)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-"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Eye occlusions can be controlled manually for these tests instead through control PC/tablet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2"/>
          <p:cNvSpPr txBox="1"/>
          <p:nvPr/>
        </p:nvSpPr>
        <p:spPr>
          <a:xfrm>
            <a:off x="5489472" y="2686796"/>
            <a:ext cx="45486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Manual Tests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0" name="Google Shape;310;p12"/>
          <p:cNvGrpSpPr/>
          <p:nvPr/>
        </p:nvGrpSpPr>
        <p:grpSpPr>
          <a:xfrm>
            <a:off x="3484756" y="3264686"/>
            <a:ext cx="1540634" cy="1540634"/>
            <a:chOff x="1139066" y="3048291"/>
            <a:chExt cx="922138" cy="922138"/>
          </a:xfrm>
        </p:grpSpPr>
        <p:pic>
          <p:nvPicPr>
            <p:cNvPr id="311" name="Google Shape;311;p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39066" y="3048291"/>
              <a:ext cx="922138" cy="9221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312;p12"/>
            <p:cNvPicPr preferRelativeResize="0"/>
            <p:nvPr/>
          </p:nvPicPr>
          <p:blipFill rotWithShape="1">
            <a:blip r:embed="rId4">
              <a:alphaModFix/>
            </a:blip>
            <a:srcRect l="50000"/>
            <a:stretch/>
          </p:blipFill>
          <p:spPr>
            <a:xfrm>
              <a:off x="1595819" y="3048291"/>
              <a:ext cx="461069" cy="92213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3" name="Google Shape;313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80085" y="4544053"/>
            <a:ext cx="1146810" cy="114681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2"/>
          <p:cNvSpPr txBox="1"/>
          <p:nvPr/>
        </p:nvSpPr>
        <p:spPr>
          <a:xfrm>
            <a:off x="818440" y="5700758"/>
            <a:ext cx="2070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Control PC/Tablet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5" name="Google Shape;315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4380" y="4939676"/>
            <a:ext cx="714930" cy="714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22619" y="3568907"/>
            <a:ext cx="510323" cy="5103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7" name="Google Shape;317;p12"/>
          <p:cNvCxnSpPr/>
          <p:nvPr/>
        </p:nvCxnSpPr>
        <p:spPr>
          <a:xfrm>
            <a:off x="1861111" y="4160044"/>
            <a:ext cx="0" cy="384009"/>
          </a:xfrm>
          <a:prstGeom prst="straightConnector1">
            <a:avLst/>
          </a:prstGeom>
          <a:noFill/>
          <a:ln w="28575" cap="flat" cmpd="sng">
            <a:solidFill>
              <a:srgbClr val="32BCB9"/>
            </a:solidFill>
            <a:prstDash val="solid"/>
            <a:miter lim="800000"/>
            <a:headEnd type="triangle" w="med" len="med"/>
            <a:tailEnd type="none" w="sm" len="sm"/>
          </a:ln>
        </p:spPr>
      </p:cxnSp>
      <p:pic>
        <p:nvPicPr>
          <p:cNvPr id="318" name="Google Shape;318;p1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8509" y="2488628"/>
            <a:ext cx="658237" cy="658237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2"/>
          <p:cNvSpPr txBox="1"/>
          <p:nvPr/>
        </p:nvSpPr>
        <p:spPr>
          <a:xfrm>
            <a:off x="1280084" y="3650712"/>
            <a:ext cx="2070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Central Server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12"/>
          <p:cNvSpPr txBox="1"/>
          <p:nvPr/>
        </p:nvSpPr>
        <p:spPr>
          <a:xfrm>
            <a:off x="1577887" y="2497208"/>
            <a:ext cx="20701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Booth’s Controller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1" name="Google Shape;321;p12"/>
          <p:cNvCxnSpPr/>
          <p:nvPr/>
        </p:nvCxnSpPr>
        <p:spPr>
          <a:xfrm>
            <a:off x="1861111" y="3195338"/>
            <a:ext cx="0" cy="384009"/>
          </a:xfrm>
          <a:prstGeom prst="straightConnector1">
            <a:avLst/>
          </a:prstGeom>
          <a:noFill/>
          <a:ln w="28575" cap="flat" cmpd="sng">
            <a:solidFill>
              <a:srgbClr val="32BCB9"/>
            </a:solidFill>
            <a:prstDash val="solid"/>
            <a:miter lim="800000"/>
            <a:headEnd type="triangle" w="med" len="med"/>
            <a:tailEnd type="none" w="sm" len="sm"/>
          </a:ln>
        </p:spPr>
      </p:cxnSp>
      <p:sp>
        <p:nvSpPr>
          <p:cNvPr id="322" name="Google Shape;322;p12"/>
          <p:cNvSpPr txBox="1"/>
          <p:nvPr/>
        </p:nvSpPr>
        <p:spPr>
          <a:xfrm>
            <a:off x="3064434" y="4570322"/>
            <a:ext cx="25352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Eye Occluder Goggles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3" name="Google Shape;323;p12"/>
          <p:cNvCxnSpPr/>
          <p:nvPr/>
        </p:nvCxnSpPr>
        <p:spPr>
          <a:xfrm rot="10800000">
            <a:off x="3052295" y="2881217"/>
            <a:ext cx="1195567" cy="0"/>
          </a:xfrm>
          <a:prstGeom prst="straightConnector1">
            <a:avLst/>
          </a:prstGeom>
          <a:noFill/>
          <a:ln w="28575" cap="flat" cmpd="sng">
            <a:solidFill>
              <a:srgbClr val="32BCB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4" name="Google Shape;324;p12"/>
          <p:cNvCxnSpPr/>
          <p:nvPr/>
        </p:nvCxnSpPr>
        <p:spPr>
          <a:xfrm rot="10800000">
            <a:off x="4247862" y="2881217"/>
            <a:ext cx="0" cy="547783"/>
          </a:xfrm>
          <a:prstGeom prst="straightConnector1">
            <a:avLst/>
          </a:prstGeom>
          <a:noFill/>
          <a:ln w="28575" cap="flat" cmpd="sng">
            <a:solidFill>
              <a:srgbClr val="32BCB9"/>
            </a:solidFill>
            <a:prstDash val="solid"/>
            <a:miter lim="800000"/>
            <a:headEnd type="triangle" w="med" len="med"/>
            <a:tailEnd type="none" w="sm" len="sm"/>
          </a:ln>
        </p:spPr>
      </p:cxnSp>
      <p:sp>
        <p:nvSpPr>
          <p:cNvPr id="325" name="Google Shape;325;p12"/>
          <p:cNvSpPr txBox="1"/>
          <p:nvPr/>
        </p:nvSpPr>
        <p:spPr>
          <a:xfrm>
            <a:off x="762532" y="715246"/>
            <a:ext cx="971496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Software Design Considerations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2"/>
          <p:cNvSpPr/>
          <p:nvPr/>
        </p:nvSpPr>
        <p:spPr>
          <a:xfrm>
            <a:off x="872078" y="507946"/>
            <a:ext cx="185100" cy="207300"/>
          </a:xfrm>
          <a:prstGeom prst="rect">
            <a:avLst/>
          </a:prstGeom>
          <a:solidFill>
            <a:srgbClr val="32BC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2793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12"/>
          <p:cNvSpPr/>
          <p:nvPr/>
        </p:nvSpPr>
        <p:spPr>
          <a:xfrm>
            <a:off x="1098478" y="507946"/>
            <a:ext cx="185100" cy="207300"/>
          </a:xfrm>
          <a:prstGeom prst="rect">
            <a:avLst/>
          </a:prstGeom>
          <a:solidFill>
            <a:srgbClr val="53D1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12"/>
          <p:cNvSpPr/>
          <p:nvPr/>
        </p:nvSpPr>
        <p:spPr>
          <a:xfrm>
            <a:off x="1324878" y="507946"/>
            <a:ext cx="185100" cy="207300"/>
          </a:xfrm>
          <a:prstGeom prst="rect">
            <a:avLst/>
          </a:prstGeom>
          <a:solidFill>
            <a:srgbClr val="7FDD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2"/>
          <p:cNvSpPr/>
          <p:nvPr/>
        </p:nvSpPr>
        <p:spPr>
          <a:xfrm>
            <a:off x="1551278" y="507946"/>
            <a:ext cx="185100" cy="207300"/>
          </a:xfrm>
          <a:prstGeom prst="rect">
            <a:avLst/>
          </a:prstGeom>
          <a:solidFill>
            <a:srgbClr val="B9ED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0" name="Google Shape;330;p12"/>
          <p:cNvCxnSpPr/>
          <p:nvPr/>
        </p:nvCxnSpPr>
        <p:spPr>
          <a:xfrm>
            <a:off x="789889" y="1600200"/>
            <a:ext cx="9248191" cy="0"/>
          </a:xfrm>
          <a:prstGeom prst="straightConnector1">
            <a:avLst/>
          </a:prstGeom>
          <a:noFill/>
          <a:ln w="19050" cap="flat" cmpd="sng">
            <a:solidFill>
              <a:srgbClr val="32BCB9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3"/>
          <p:cNvSpPr txBox="1"/>
          <p:nvPr/>
        </p:nvSpPr>
        <p:spPr>
          <a:xfrm>
            <a:off x="1509978" y="3692927"/>
            <a:ext cx="5777028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-"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Selections of different optotypes and pinhole / eye occlusions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-"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logMAR / </a:t>
            </a:r>
            <a:r>
              <a:rPr lang="en-US" sz="2000" b="0" i="0" u="none" strike="noStrike" cap="none">
                <a:solidFill>
                  <a:srgbClr val="202124"/>
                </a:solidFill>
                <a:latin typeface="Open Sans"/>
                <a:ea typeface="Open Sans"/>
                <a:cs typeface="Open Sans"/>
                <a:sym typeface="Open Sans"/>
              </a:rPr>
              <a:t>Snellen Fraction</a:t>
            </a: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6" name="Google Shape;336;p13"/>
          <p:cNvSpPr txBox="1"/>
          <p:nvPr/>
        </p:nvSpPr>
        <p:spPr>
          <a:xfrm>
            <a:off x="629156" y="3087500"/>
            <a:ext cx="672414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Different Testing / Result Display Options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Google Shape;33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95019" y="2170625"/>
            <a:ext cx="3701303" cy="3972129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13"/>
          <p:cNvSpPr/>
          <p:nvPr/>
        </p:nvSpPr>
        <p:spPr>
          <a:xfrm>
            <a:off x="10172700" y="2124075"/>
            <a:ext cx="1047750" cy="6286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3"/>
          <p:cNvSpPr txBox="1"/>
          <p:nvPr/>
        </p:nvSpPr>
        <p:spPr>
          <a:xfrm>
            <a:off x="762532" y="715246"/>
            <a:ext cx="971496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Software Design Considerations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3"/>
          <p:cNvSpPr/>
          <p:nvPr/>
        </p:nvSpPr>
        <p:spPr>
          <a:xfrm>
            <a:off x="872078" y="507946"/>
            <a:ext cx="185100" cy="207300"/>
          </a:xfrm>
          <a:prstGeom prst="rect">
            <a:avLst/>
          </a:prstGeom>
          <a:solidFill>
            <a:srgbClr val="32BC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2793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3"/>
          <p:cNvSpPr/>
          <p:nvPr/>
        </p:nvSpPr>
        <p:spPr>
          <a:xfrm>
            <a:off x="1098478" y="507946"/>
            <a:ext cx="185100" cy="207300"/>
          </a:xfrm>
          <a:prstGeom prst="rect">
            <a:avLst/>
          </a:prstGeom>
          <a:solidFill>
            <a:srgbClr val="53D1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3"/>
          <p:cNvSpPr/>
          <p:nvPr/>
        </p:nvSpPr>
        <p:spPr>
          <a:xfrm>
            <a:off x="1324878" y="507946"/>
            <a:ext cx="185100" cy="207300"/>
          </a:xfrm>
          <a:prstGeom prst="rect">
            <a:avLst/>
          </a:prstGeom>
          <a:solidFill>
            <a:srgbClr val="7FDD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3"/>
          <p:cNvSpPr/>
          <p:nvPr/>
        </p:nvSpPr>
        <p:spPr>
          <a:xfrm>
            <a:off x="1551278" y="507946"/>
            <a:ext cx="185100" cy="207300"/>
          </a:xfrm>
          <a:prstGeom prst="rect">
            <a:avLst/>
          </a:prstGeom>
          <a:solidFill>
            <a:srgbClr val="B9ED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4" name="Google Shape;344;p13"/>
          <p:cNvCxnSpPr/>
          <p:nvPr/>
        </p:nvCxnSpPr>
        <p:spPr>
          <a:xfrm>
            <a:off x="789889" y="1600200"/>
            <a:ext cx="9248191" cy="0"/>
          </a:xfrm>
          <a:prstGeom prst="straightConnector1">
            <a:avLst/>
          </a:prstGeom>
          <a:noFill/>
          <a:ln w="19050" cap="flat" cmpd="sng">
            <a:solidFill>
              <a:srgbClr val="32BCB9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6"/>
          <p:cNvSpPr txBox="1"/>
          <p:nvPr/>
        </p:nvSpPr>
        <p:spPr>
          <a:xfrm>
            <a:off x="762532" y="715246"/>
            <a:ext cx="971496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Speech Recognition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26"/>
          <p:cNvSpPr/>
          <p:nvPr/>
        </p:nvSpPr>
        <p:spPr>
          <a:xfrm>
            <a:off x="872078" y="507946"/>
            <a:ext cx="185100" cy="207300"/>
          </a:xfrm>
          <a:prstGeom prst="rect">
            <a:avLst/>
          </a:prstGeom>
          <a:solidFill>
            <a:srgbClr val="32BC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2793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26"/>
          <p:cNvSpPr/>
          <p:nvPr/>
        </p:nvSpPr>
        <p:spPr>
          <a:xfrm>
            <a:off x="1098478" y="507946"/>
            <a:ext cx="185100" cy="207300"/>
          </a:xfrm>
          <a:prstGeom prst="rect">
            <a:avLst/>
          </a:prstGeom>
          <a:solidFill>
            <a:srgbClr val="53D1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26"/>
          <p:cNvSpPr/>
          <p:nvPr/>
        </p:nvSpPr>
        <p:spPr>
          <a:xfrm>
            <a:off x="1324878" y="507946"/>
            <a:ext cx="185100" cy="207300"/>
          </a:xfrm>
          <a:prstGeom prst="rect">
            <a:avLst/>
          </a:prstGeom>
          <a:solidFill>
            <a:srgbClr val="7FDD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26"/>
          <p:cNvSpPr/>
          <p:nvPr/>
        </p:nvSpPr>
        <p:spPr>
          <a:xfrm>
            <a:off x="1551278" y="507946"/>
            <a:ext cx="185100" cy="207300"/>
          </a:xfrm>
          <a:prstGeom prst="rect">
            <a:avLst/>
          </a:prstGeom>
          <a:solidFill>
            <a:srgbClr val="B9ED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4" name="Google Shape;354;p26"/>
          <p:cNvCxnSpPr/>
          <p:nvPr/>
        </p:nvCxnSpPr>
        <p:spPr>
          <a:xfrm>
            <a:off x="789889" y="1600200"/>
            <a:ext cx="9248191" cy="0"/>
          </a:xfrm>
          <a:prstGeom prst="straightConnector1">
            <a:avLst/>
          </a:prstGeom>
          <a:noFill/>
          <a:ln w="19050" cap="flat" cmpd="sng">
            <a:solidFill>
              <a:srgbClr val="32BCB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5" name="Google Shape;355;p26"/>
          <p:cNvSpPr txBox="1"/>
          <p:nvPr/>
        </p:nvSpPr>
        <p:spPr>
          <a:xfrm>
            <a:off x="872078" y="2309014"/>
            <a:ext cx="3427445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24292F"/>
                </a:solidFill>
                <a:latin typeface="Open Sans"/>
                <a:ea typeface="Open Sans"/>
                <a:cs typeface="Open Sans"/>
                <a:sym typeface="Open Sans"/>
              </a:rPr>
              <a:t>DeepSpeech 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6" name="Google Shape;356;p26"/>
          <p:cNvSpPr txBox="1"/>
          <p:nvPr/>
        </p:nvSpPr>
        <p:spPr>
          <a:xfrm>
            <a:off x="4703380" y="2324926"/>
            <a:ext cx="56523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Model is less susceptible to background noise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Can be compiled for running on embedded systems (e.g. Raspberry Pi 4) 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Simplest in terms of setting up and retraining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Trained for English and Mandarin (but also tested to perform well with Indian and Canadian Accent)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Tested on LibriSpeech test-clean with </a:t>
            </a:r>
            <a:r>
              <a:rPr lang="en-US" sz="1200" b="0" i="0" u="none" strike="noStrike" cap="none">
                <a:solidFill>
                  <a:srgbClr val="32BCB9"/>
                </a:solidFill>
                <a:latin typeface="Open Sans"/>
                <a:ea typeface="Open Sans"/>
                <a:cs typeface="Open Sans"/>
                <a:sym typeface="Open Sans"/>
              </a:rPr>
              <a:t>2.7% Error</a:t>
            </a:r>
            <a:endParaRPr sz="1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7" name="Google Shape;357;p26"/>
          <p:cNvSpPr txBox="1"/>
          <p:nvPr/>
        </p:nvSpPr>
        <p:spPr>
          <a:xfrm>
            <a:off x="917798" y="2810729"/>
            <a:ext cx="35672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279391"/>
                </a:solidFill>
                <a:latin typeface="Open Sans"/>
                <a:ea typeface="Open Sans"/>
                <a:cs typeface="Open Sans"/>
                <a:sym typeface="Open Sans"/>
              </a:rPr>
              <a:t>https://paperswithcode.com/paper/deep-speech-2-end-to-end-speech-recognition</a:t>
            </a:r>
            <a:endParaRPr>
              <a:solidFill>
                <a:srgbClr val="279391"/>
              </a:solidFill>
            </a:endParaRPr>
          </a:p>
        </p:txBody>
      </p:sp>
      <p:sp>
        <p:nvSpPr>
          <p:cNvPr id="358" name="Google Shape;358;p26"/>
          <p:cNvSpPr txBox="1"/>
          <p:nvPr/>
        </p:nvSpPr>
        <p:spPr>
          <a:xfrm>
            <a:off x="692148" y="1653774"/>
            <a:ext cx="79641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24292F"/>
                </a:solidFill>
                <a:latin typeface="Open Sans"/>
                <a:ea typeface="Open Sans"/>
                <a:cs typeface="Open Sans"/>
                <a:sym typeface="Open Sans"/>
              </a:rPr>
              <a:t>Offline Transcriptions</a:t>
            </a:r>
            <a:endParaRPr sz="36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9" name="Google Shape;359;p26"/>
          <p:cNvSpPr txBox="1"/>
          <p:nvPr/>
        </p:nvSpPr>
        <p:spPr>
          <a:xfrm>
            <a:off x="872078" y="3469293"/>
            <a:ext cx="342744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24292F"/>
                </a:solidFill>
                <a:latin typeface="Open Sans"/>
                <a:ea typeface="Open Sans"/>
                <a:cs typeface="Open Sans"/>
                <a:sym typeface="Open Sans"/>
              </a:rPr>
              <a:t>wav2vec 2.0</a:t>
            </a:r>
            <a:endParaRPr sz="3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0" name="Google Shape;360;p26"/>
          <p:cNvSpPr txBox="1"/>
          <p:nvPr/>
        </p:nvSpPr>
        <p:spPr>
          <a:xfrm>
            <a:off x="4703380" y="3569912"/>
            <a:ext cx="479114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-US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Currently is the most accurate model tested on LibriSpeech test-clean that doesn’t require IPA labelling -&gt; </a:t>
            </a:r>
            <a:r>
              <a:rPr lang="en-US" sz="1400" b="0" i="0" u="none" strike="noStrike" cap="none">
                <a:solidFill>
                  <a:srgbClr val="32BCB9"/>
                </a:solidFill>
                <a:latin typeface="Open Sans"/>
                <a:ea typeface="Open Sans"/>
                <a:cs typeface="Open Sans"/>
                <a:sym typeface="Open Sans"/>
              </a:rPr>
              <a:t>1.8% Error</a:t>
            </a:r>
            <a:endParaRPr/>
          </a:p>
        </p:txBody>
      </p:sp>
      <p:sp>
        <p:nvSpPr>
          <p:cNvPr id="361" name="Google Shape;361;p26"/>
          <p:cNvSpPr txBox="1"/>
          <p:nvPr/>
        </p:nvSpPr>
        <p:spPr>
          <a:xfrm>
            <a:off x="917798" y="3971008"/>
            <a:ext cx="35814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279391"/>
                </a:solidFill>
                <a:latin typeface="Open Sans"/>
                <a:ea typeface="Open Sans"/>
                <a:cs typeface="Open Sans"/>
                <a:sym typeface="Open Sans"/>
              </a:rPr>
              <a:t>https://paperswithcode.com/paper/wav2vec-2-0-a-framework-for-self-supervised</a:t>
            </a:r>
            <a:endParaRPr>
              <a:solidFill>
                <a:srgbClr val="279391"/>
              </a:solidFill>
            </a:endParaRPr>
          </a:p>
        </p:txBody>
      </p:sp>
      <p:sp>
        <p:nvSpPr>
          <p:cNvPr id="362" name="Google Shape;362;p26"/>
          <p:cNvSpPr txBox="1"/>
          <p:nvPr/>
        </p:nvSpPr>
        <p:spPr>
          <a:xfrm>
            <a:off x="872078" y="5391281"/>
            <a:ext cx="6096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24292F"/>
                </a:solidFill>
                <a:latin typeface="Open Sans"/>
                <a:ea typeface="Open Sans"/>
                <a:cs typeface="Open Sans"/>
                <a:sym typeface="Open Sans"/>
              </a:rPr>
              <a:t>Whisper</a:t>
            </a:r>
            <a:endParaRPr/>
          </a:p>
        </p:txBody>
      </p:sp>
      <p:sp>
        <p:nvSpPr>
          <p:cNvPr id="363" name="Google Shape;363;p26"/>
          <p:cNvSpPr txBox="1"/>
          <p:nvPr/>
        </p:nvSpPr>
        <p:spPr>
          <a:xfrm>
            <a:off x="914686" y="5871491"/>
            <a:ext cx="35845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279391"/>
                </a:solidFill>
                <a:latin typeface="Open Sans"/>
                <a:ea typeface="Open Sans"/>
                <a:cs typeface="Open Sans"/>
                <a:sym typeface="Open Sans"/>
              </a:rPr>
              <a:t>https://github.com/openai/whisper/blob/main/model-card.md</a:t>
            </a:r>
            <a:endParaRPr>
              <a:solidFill>
                <a:srgbClr val="279391"/>
              </a:solidFill>
            </a:endParaRPr>
          </a:p>
        </p:txBody>
      </p:sp>
      <p:sp>
        <p:nvSpPr>
          <p:cNvPr id="364" name="Google Shape;364;p26"/>
          <p:cNvSpPr txBox="1"/>
          <p:nvPr/>
        </p:nvSpPr>
        <p:spPr>
          <a:xfrm>
            <a:off x="4485072" y="5474342"/>
            <a:ext cx="3484619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-US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Trained on 680k hours of English audio data on the internet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-US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Available in multiple model sizes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-US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Tested on LibriSpeech test-clean with </a:t>
            </a:r>
            <a:r>
              <a:rPr lang="en-US" sz="1400" b="0" i="0" u="none" strike="noStrike" cap="none">
                <a:solidFill>
                  <a:srgbClr val="32BCB9"/>
                </a:solidFill>
                <a:latin typeface="Open Sans"/>
                <a:ea typeface="Open Sans"/>
                <a:cs typeface="Open Sans"/>
                <a:sym typeface="Open Sans"/>
              </a:rPr>
              <a:t>2.7% Error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5" name="Google Shape;36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44702" y="5148294"/>
            <a:ext cx="4516818" cy="1503124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6"/>
          <p:cNvSpPr txBox="1"/>
          <p:nvPr/>
        </p:nvSpPr>
        <p:spPr>
          <a:xfrm>
            <a:off x="872078" y="4413337"/>
            <a:ext cx="342744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24292F"/>
                </a:solidFill>
                <a:latin typeface="Open Sans"/>
                <a:ea typeface="Open Sans"/>
                <a:cs typeface="Open Sans"/>
                <a:sym typeface="Open Sans"/>
              </a:rPr>
              <a:t>Kaldi</a:t>
            </a:r>
            <a:endParaRPr sz="3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7" name="Google Shape;367;p26"/>
          <p:cNvSpPr txBox="1"/>
          <p:nvPr/>
        </p:nvSpPr>
        <p:spPr>
          <a:xfrm>
            <a:off x="4703380" y="4461834"/>
            <a:ext cx="5652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-US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Doesn’t require IPA labelling on retraining and is tested on LibriSpeech test-clean with </a:t>
            </a:r>
            <a:r>
              <a:rPr lang="en-US" sz="1400" b="0" i="0" u="none" strike="noStrike" cap="none">
                <a:solidFill>
                  <a:srgbClr val="32BCB9"/>
                </a:solidFill>
                <a:latin typeface="Open Sans"/>
                <a:ea typeface="Open Sans"/>
                <a:cs typeface="Open Sans"/>
                <a:sym typeface="Open Sans"/>
              </a:rPr>
              <a:t>6.2% Error</a:t>
            </a:r>
            <a:endParaRPr/>
          </a:p>
        </p:txBody>
      </p:sp>
      <p:sp>
        <p:nvSpPr>
          <p:cNvPr id="368" name="Google Shape;368;p26"/>
          <p:cNvSpPr txBox="1"/>
          <p:nvPr/>
        </p:nvSpPr>
        <p:spPr>
          <a:xfrm>
            <a:off x="917798" y="4915052"/>
            <a:ext cx="378558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279391"/>
                </a:solidFill>
                <a:latin typeface="Open Sans"/>
                <a:ea typeface="Open Sans"/>
                <a:cs typeface="Open Sans"/>
                <a:sym typeface="Open Sans"/>
              </a:rPr>
              <a:t>https://paperswithcode.com/paper/the-pytorch-kaldi-speech-recognition-toolkit</a:t>
            </a:r>
            <a:endParaRPr>
              <a:solidFill>
                <a:srgbClr val="27939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7"/>
          <p:cNvSpPr txBox="1"/>
          <p:nvPr/>
        </p:nvSpPr>
        <p:spPr>
          <a:xfrm>
            <a:off x="762532" y="715246"/>
            <a:ext cx="971496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Speech Recognition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27"/>
          <p:cNvSpPr/>
          <p:nvPr/>
        </p:nvSpPr>
        <p:spPr>
          <a:xfrm>
            <a:off x="872078" y="507946"/>
            <a:ext cx="185100" cy="207300"/>
          </a:xfrm>
          <a:prstGeom prst="rect">
            <a:avLst/>
          </a:prstGeom>
          <a:solidFill>
            <a:srgbClr val="32BC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2793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27"/>
          <p:cNvSpPr/>
          <p:nvPr/>
        </p:nvSpPr>
        <p:spPr>
          <a:xfrm>
            <a:off x="1098478" y="507946"/>
            <a:ext cx="185100" cy="207300"/>
          </a:xfrm>
          <a:prstGeom prst="rect">
            <a:avLst/>
          </a:prstGeom>
          <a:solidFill>
            <a:srgbClr val="53D1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27"/>
          <p:cNvSpPr/>
          <p:nvPr/>
        </p:nvSpPr>
        <p:spPr>
          <a:xfrm>
            <a:off x="1324878" y="507946"/>
            <a:ext cx="185100" cy="207300"/>
          </a:xfrm>
          <a:prstGeom prst="rect">
            <a:avLst/>
          </a:prstGeom>
          <a:solidFill>
            <a:srgbClr val="7FDD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27"/>
          <p:cNvSpPr/>
          <p:nvPr/>
        </p:nvSpPr>
        <p:spPr>
          <a:xfrm>
            <a:off x="1551278" y="507946"/>
            <a:ext cx="185100" cy="207300"/>
          </a:xfrm>
          <a:prstGeom prst="rect">
            <a:avLst/>
          </a:prstGeom>
          <a:solidFill>
            <a:srgbClr val="B9ED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8" name="Google Shape;378;p27"/>
          <p:cNvCxnSpPr/>
          <p:nvPr/>
        </p:nvCxnSpPr>
        <p:spPr>
          <a:xfrm>
            <a:off x="789889" y="1600200"/>
            <a:ext cx="9248191" cy="0"/>
          </a:xfrm>
          <a:prstGeom prst="straightConnector1">
            <a:avLst/>
          </a:prstGeom>
          <a:noFill/>
          <a:ln w="19050" cap="flat" cmpd="sng">
            <a:solidFill>
              <a:srgbClr val="32BCB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9" name="Google Shape;379;p27"/>
          <p:cNvSpPr txBox="1"/>
          <p:nvPr/>
        </p:nvSpPr>
        <p:spPr>
          <a:xfrm>
            <a:off x="1357217" y="2536305"/>
            <a:ext cx="505628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24292F"/>
                </a:solidFill>
                <a:latin typeface="Open Sans"/>
                <a:ea typeface="Open Sans"/>
                <a:cs typeface="Open Sans"/>
                <a:sym typeface="Open Sans"/>
              </a:rPr>
              <a:t>National Speech Corpus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0" name="Google Shape;380;p27"/>
          <p:cNvSpPr txBox="1"/>
          <p:nvPr/>
        </p:nvSpPr>
        <p:spPr>
          <a:xfrm>
            <a:off x="5142800" y="2613248"/>
            <a:ext cx="5334700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-US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~3000 hours of speech and transcript library available through Singapore Open Data Licence 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-US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 labels also include gender, ethnicity, and recording equipment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-US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Dataset contains mixed speaker ethnicity and age</a:t>
            </a:r>
            <a:endParaRPr/>
          </a:p>
        </p:txBody>
      </p:sp>
      <p:pic>
        <p:nvPicPr>
          <p:cNvPr id="381" name="Google Shape;38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6273" y="4007254"/>
            <a:ext cx="3966527" cy="153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45563" y="4071456"/>
            <a:ext cx="3000794" cy="1438476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7"/>
          <p:cNvSpPr txBox="1"/>
          <p:nvPr/>
        </p:nvSpPr>
        <p:spPr>
          <a:xfrm>
            <a:off x="692148" y="1653774"/>
            <a:ext cx="505628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24292F"/>
                </a:solidFill>
                <a:latin typeface="Open Sans"/>
                <a:ea typeface="Open Sans"/>
                <a:cs typeface="Open Sans"/>
                <a:sym typeface="Open Sans"/>
              </a:rPr>
              <a:t>Available Datasets</a:t>
            </a:r>
            <a:endParaRPr sz="36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4" name="Google Shape;384;p27"/>
          <p:cNvSpPr txBox="1"/>
          <p:nvPr/>
        </p:nvSpPr>
        <p:spPr>
          <a:xfrm>
            <a:off x="1154863" y="5540534"/>
            <a:ext cx="547115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https://www.isca-speech.org/archive/interspeech_2019/koh19_interspeech.html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8"/>
          <p:cNvSpPr txBox="1"/>
          <p:nvPr/>
        </p:nvSpPr>
        <p:spPr>
          <a:xfrm>
            <a:off x="762532" y="715246"/>
            <a:ext cx="971496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Speech Recognition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28"/>
          <p:cNvSpPr/>
          <p:nvPr/>
        </p:nvSpPr>
        <p:spPr>
          <a:xfrm>
            <a:off x="872078" y="507946"/>
            <a:ext cx="185100" cy="207300"/>
          </a:xfrm>
          <a:prstGeom prst="rect">
            <a:avLst/>
          </a:prstGeom>
          <a:solidFill>
            <a:srgbClr val="32BC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2793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28"/>
          <p:cNvSpPr/>
          <p:nvPr/>
        </p:nvSpPr>
        <p:spPr>
          <a:xfrm>
            <a:off x="1098478" y="507946"/>
            <a:ext cx="185100" cy="207300"/>
          </a:xfrm>
          <a:prstGeom prst="rect">
            <a:avLst/>
          </a:prstGeom>
          <a:solidFill>
            <a:srgbClr val="53D1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28"/>
          <p:cNvSpPr/>
          <p:nvPr/>
        </p:nvSpPr>
        <p:spPr>
          <a:xfrm>
            <a:off x="1324878" y="507946"/>
            <a:ext cx="185100" cy="207300"/>
          </a:xfrm>
          <a:prstGeom prst="rect">
            <a:avLst/>
          </a:prstGeom>
          <a:solidFill>
            <a:srgbClr val="7FDD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28"/>
          <p:cNvSpPr/>
          <p:nvPr/>
        </p:nvSpPr>
        <p:spPr>
          <a:xfrm>
            <a:off x="1551278" y="507946"/>
            <a:ext cx="185100" cy="207300"/>
          </a:xfrm>
          <a:prstGeom prst="rect">
            <a:avLst/>
          </a:prstGeom>
          <a:solidFill>
            <a:srgbClr val="B9ED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4" name="Google Shape;394;p28"/>
          <p:cNvCxnSpPr/>
          <p:nvPr/>
        </p:nvCxnSpPr>
        <p:spPr>
          <a:xfrm>
            <a:off x="789889" y="1600200"/>
            <a:ext cx="9248191" cy="0"/>
          </a:xfrm>
          <a:prstGeom prst="straightConnector1">
            <a:avLst/>
          </a:prstGeom>
          <a:noFill/>
          <a:ln w="19050" cap="flat" cmpd="sng">
            <a:solidFill>
              <a:srgbClr val="32BCB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5" name="Google Shape;395;p28"/>
          <p:cNvSpPr txBox="1"/>
          <p:nvPr/>
        </p:nvSpPr>
        <p:spPr>
          <a:xfrm>
            <a:off x="1057178" y="2404420"/>
            <a:ext cx="342744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 err="1">
                <a:solidFill>
                  <a:srgbClr val="24292F"/>
                </a:solidFill>
                <a:latin typeface="Open Sans"/>
                <a:ea typeface="Open Sans"/>
                <a:cs typeface="Open Sans"/>
                <a:sym typeface="Open Sans"/>
              </a:rPr>
              <a:t>AssemblyAI</a:t>
            </a:r>
            <a:endParaRPr sz="32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6" name="Google Shape;396;p28"/>
          <p:cNvSpPr txBox="1"/>
          <p:nvPr/>
        </p:nvSpPr>
        <p:spPr>
          <a:xfrm>
            <a:off x="4888480" y="2404420"/>
            <a:ext cx="5334700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-US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0.00025USD / sec (</a:t>
            </a:r>
            <a:r>
              <a:rPr lang="en-US" sz="1400" b="0" i="0" u="none" strike="noStrike" cap="none">
                <a:solidFill>
                  <a:srgbClr val="32BCB9"/>
                </a:solidFill>
                <a:latin typeface="Open Sans"/>
                <a:ea typeface="Open Sans"/>
                <a:cs typeface="Open Sans"/>
                <a:sym typeface="Open Sans"/>
              </a:rPr>
              <a:t>1USD / 4000 voice commands</a:t>
            </a:r>
            <a:r>
              <a:rPr lang="en-US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-US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International Language Support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-US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Supports Custom Vocabulary (can include sets of phrases for boosting)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-US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Automatic filtering for unrelated speech, e.g. “um”</a:t>
            </a:r>
            <a:endParaRPr/>
          </a:p>
        </p:txBody>
      </p:sp>
      <p:sp>
        <p:nvSpPr>
          <p:cNvPr id="397" name="Google Shape;397;p28"/>
          <p:cNvSpPr txBox="1"/>
          <p:nvPr/>
        </p:nvSpPr>
        <p:spPr>
          <a:xfrm>
            <a:off x="1101055" y="5078097"/>
            <a:ext cx="342744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24292F"/>
                </a:solidFill>
                <a:latin typeface="Open Sans"/>
                <a:ea typeface="Open Sans"/>
                <a:cs typeface="Open Sans"/>
                <a:sym typeface="Open Sans"/>
              </a:rPr>
              <a:t>Speech Lab</a:t>
            </a:r>
            <a:endParaRPr sz="3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8" name="Google Shape;398;p28"/>
          <p:cNvSpPr txBox="1"/>
          <p:nvPr/>
        </p:nvSpPr>
        <p:spPr>
          <a:xfrm>
            <a:off x="1101055" y="5570539"/>
            <a:ext cx="22727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24292F"/>
                </a:solidFill>
                <a:latin typeface="Open Sans"/>
                <a:ea typeface="Open Sans"/>
                <a:cs typeface="Open Sans"/>
                <a:sym typeface="Open Sans"/>
              </a:rPr>
              <a:t>AI SINGAPORE</a:t>
            </a:r>
            <a:endParaRPr sz="18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9" name="Google Shape;399;p28"/>
          <p:cNvSpPr txBox="1"/>
          <p:nvPr/>
        </p:nvSpPr>
        <p:spPr>
          <a:xfrm>
            <a:off x="4886637" y="5294280"/>
            <a:ext cx="53347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-US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Transcribe model that has been tuned for Singlish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-US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Currently publicly available as online demo</a:t>
            </a:r>
            <a:endParaRPr/>
          </a:p>
        </p:txBody>
      </p:sp>
      <p:sp>
        <p:nvSpPr>
          <p:cNvPr id="400" name="Google Shape;400;p28"/>
          <p:cNvSpPr txBox="1"/>
          <p:nvPr/>
        </p:nvSpPr>
        <p:spPr>
          <a:xfrm>
            <a:off x="1057178" y="5878315"/>
            <a:ext cx="365860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https://aisingapore.org/aiproducts/speech-lab/</a:t>
            </a:r>
            <a:endParaRPr/>
          </a:p>
        </p:txBody>
      </p:sp>
      <p:sp>
        <p:nvSpPr>
          <p:cNvPr id="401" name="Google Shape;401;p28"/>
          <p:cNvSpPr txBox="1"/>
          <p:nvPr/>
        </p:nvSpPr>
        <p:spPr>
          <a:xfrm>
            <a:off x="692148" y="1653774"/>
            <a:ext cx="79641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24292F"/>
                </a:solidFill>
                <a:latin typeface="Open Sans"/>
                <a:ea typeface="Open Sans"/>
                <a:cs typeface="Open Sans"/>
                <a:sym typeface="Open Sans"/>
              </a:rPr>
              <a:t>Online Transcription Services</a:t>
            </a:r>
            <a:endParaRPr sz="36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2" name="Google Shape;402;p28"/>
          <p:cNvSpPr txBox="1"/>
          <p:nvPr/>
        </p:nvSpPr>
        <p:spPr>
          <a:xfrm>
            <a:off x="1057177" y="3789415"/>
            <a:ext cx="342744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24292F"/>
                </a:solidFill>
                <a:latin typeface="Open Sans"/>
                <a:ea typeface="Open Sans"/>
                <a:cs typeface="Open Sans"/>
                <a:sym typeface="Open Sans"/>
              </a:rPr>
              <a:t>Google Cloud</a:t>
            </a:r>
            <a:endParaRPr sz="3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3" name="Google Shape;403;p28"/>
          <p:cNvSpPr txBox="1"/>
          <p:nvPr/>
        </p:nvSpPr>
        <p:spPr>
          <a:xfrm>
            <a:off x="4886637" y="3891444"/>
            <a:ext cx="6204308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-US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0.0025USD /min(</a:t>
            </a:r>
            <a:r>
              <a:rPr lang="en-US" sz="1400" b="0" i="0" u="none" strike="noStrike" cap="none">
                <a:solidFill>
                  <a:srgbClr val="32BCB9"/>
                </a:solidFill>
                <a:latin typeface="Open Sans"/>
                <a:ea typeface="Open Sans"/>
                <a:cs typeface="Open Sans"/>
                <a:sym typeface="Open Sans"/>
              </a:rPr>
              <a:t>1USD / 2500 voice commands</a:t>
            </a:r>
            <a:r>
              <a:rPr lang="en-US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 – No Data Logging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400" b="0" i="0" u="none" strike="noStrike" cap="none">
                <a:solidFill>
                  <a:srgbClr val="202124"/>
                </a:solidFill>
                <a:latin typeface="Open Sans"/>
                <a:ea typeface="Open Sans"/>
                <a:cs typeface="Open Sans"/>
                <a:sym typeface="Open Sans"/>
              </a:rPr>
              <a:t>0.00167USD / min (</a:t>
            </a:r>
            <a:r>
              <a:rPr lang="en-US" sz="1400" b="0" i="0" u="none" strike="noStrike" cap="none">
                <a:solidFill>
                  <a:srgbClr val="32BCB9"/>
                </a:solidFill>
                <a:latin typeface="Open Sans"/>
                <a:ea typeface="Open Sans"/>
                <a:cs typeface="Open Sans"/>
                <a:sym typeface="Open Sans"/>
              </a:rPr>
              <a:t>1USD / 3750 voice commands</a:t>
            </a:r>
            <a:r>
              <a:rPr lang="en-US" sz="1400" b="0" i="0" u="none" strike="noStrike" cap="none">
                <a:solidFill>
                  <a:srgbClr val="202124"/>
                </a:solidFill>
                <a:latin typeface="Open Sans"/>
                <a:ea typeface="Open Sans"/>
                <a:cs typeface="Open Sans"/>
                <a:sym typeface="Open Sans"/>
              </a:rPr>
              <a:t>) – Data Logging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-US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Uses latest Google Speech-To-Text model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-US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Offline version is available, but no publicly available pricing (needs contacting the company)</a:t>
            </a:r>
            <a:endParaRPr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9"/>
          <p:cNvSpPr txBox="1"/>
          <p:nvPr/>
        </p:nvSpPr>
        <p:spPr>
          <a:xfrm>
            <a:off x="762532" y="715246"/>
            <a:ext cx="971496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Speech Recognition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9"/>
          <p:cNvSpPr/>
          <p:nvPr/>
        </p:nvSpPr>
        <p:spPr>
          <a:xfrm>
            <a:off x="872078" y="507946"/>
            <a:ext cx="185100" cy="207300"/>
          </a:xfrm>
          <a:prstGeom prst="rect">
            <a:avLst/>
          </a:prstGeom>
          <a:solidFill>
            <a:srgbClr val="32BC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2793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29"/>
          <p:cNvSpPr/>
          <p:nvPr/>
        </p:nvSpPr>
        <p:spPr>
          <a:xfrm>
            <a:off x="1098478" y="507946"/>
            <a:ext cx="185100" cy="207300"/>
          </a:xfrm>
          <a:prstGeom prst="rect">
            <a:avLst/>
          </a:prstGeom>
          <a:solidFill>
            <a:srgbClr val="53D1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29"/>
          <p:cNvSpPr/>
          <p:nvPr/>
        </p:nvSpPr>
        <p:spPr>
          <a:xfrm>
            <a:off x="1324878" y="507946"/>
            <a:ext cx="185100" cy="207300"/>
          </a:xfrm>
          <a:prstGeom prst="rect">
            <a:avLst/>
          </a:prstGeom>
          <a:solidFill>
            <a:srgbClr val="7FDD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29"/>
          <p:cNvSpPr/>
          <p:nvPr/>
        </p:nvSpPr>
        <p:spPr>
          <a:xfrm>
            <a:off x="1551278" y="507946"/>
            <a:ext cx="185100" cy="207300"/>
          </a:xfrm>
          <a:prstGeom prst="rect">
            <a:avLst/>
          </a:prstGeom>
          <a:solidFill>
            <a:srgbClr val="B9ED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3" name="Google Shape;413;p29"/>
          <p:cNvCxnSpPr/>
          <p:nvPr/>
        </p:nvCxnSpPr>
        <p:spPr>
          <a:xfrm>
            <a:off x="789889" y="1600200"/>
            <a:ext cx="9248191" cy="0"/>
          </a:xfrm>
          <a:prstGeom prst="straightConnector1">
            <a:avLst/>
          </a:prstGeom>
          <a:noFill/>
          <a:ln w="19050" cap="flat" cmpd="sng">
            <a:solidFill>
              <a:srgbClr val="32BCB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14" name="Google Shape;414;p29"/>
          <p:cNvSpPr txBox="1"/>
          <p:nvPr/>
        </p:nvSpPr>
        <p:spPr>
          <a:xfrm>
            <a:off x="1172756" y="2438712"/>
            <a:ext cx="342744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24292F"/>
                </a:solidFill>
                <a:latin typeface="Open Sans"/>
                <a:ea typeface="Open Sans"/>
                <a:cs typeface="Open Sans"/>
                <a:sym typeface="Open Sans"/>
              </a:rPr>
              <a:t>Microsoft</a:t>
            </a:r>
            <a:endParaRPr sz="3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5" name="Google Shape;415;p29"/>
          <p:cNvSpPr txBox="1"/>
          <p:nvPr/>
        </p:nvSpPr>
        <p:spPr>
          <a:xfrm>
            <a:off x="4886637" y="2577210"/>
            <a:ext cx="53347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-US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1USD / hour (</a:t>
            </a:r>
            <a:r>
              <a:rPr lang="en-US" sz="1400" b="0" i="0" u="none" strike="noStrike" cap="none">
                <a:solidFill>
                  <a:srgbClr val="32BCB9"/>
                </a:solidFill>
                <a:latin typeface="Open Sans"/>
                <a:ea typeface="Open Sans"/>
                <a:cs typeface="Open Sans"/>
                <a:sym typeface="Open Sans"/>
              </a:rPr>
              <a:t>1USD / 3600 voice commands</a:t>
            </a:r>
            <a:r>
              <a:rPr lang="en-US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/>
          </a:p>
        </p:txBody>
      </p:sp>
      <p:sp>
        <p:nvSpPr>
          <p:cNvPr id="416" name="Google Shape;416;p29"/>
          <p:cNvSpPr txBox="1"/>
          <p:nvPr/>
        </p:nvSpPr>
        <p:spPr>
          <a:xfrm>
            <a:off x="762532" y="1700243"/>
            <a:ext cx="1130935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24292F"/>
                </a:solidFill>
                <a:latin typeface="Open Sans"/>
                <a:ea typeface="Open Sans"/>
                <a:cs typeface="Open Sans"/>
                <a:sym typeface="Open Sans"/>
              </a:rPr>
              <a:t>Online Transcription Services </a:t>
            </a:r>
            <a:r>
              <a:rPr lang="en-US" sz="3200" b="0" i="0" u="none" strike="noStrike" cap="none">
                <a:solidFill>
                  <a:srgbClr val="32BCB9"/>
                </a:solidFill>
                <a:latin typeface="Open Sans"/>
                <a:ea typeface="Open Sans"/>
                <a:cs typeface="Open Sans"/>
                <a:sym typeface="Open Sans"/>
              </a:rPr>
              <a:t>(w/o Singlish Support)</a:t>
            </a:r>
            <a:endParaRPr/>
          </a:p>
        </p:txBody>
      </p:sp>
      <p:sp>
        <p:nvSpPr>
          <p:cNvPr id="417" name="Google Shape;417;p29"/>
          <p:cNvSpPr txBox="1"/>
          <p:nvPr/>
        </p:nvSpPr>
        <p:spPr>
          <a:xfrm>
            <a:off x="1172755" y="3324904"/>
            <a:ext cx="342744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24292F"/>
                </a:solidFill>
                <a:latin typeface="Open Sans"/>
                <a:ea typeface="Open Sans"/>
                <a:cs typeface="Open Sans"/>
                <a:sym typeface="Open Sans"/>
              </a:rPr>
              <a:t>Voicegain</a:t>
            </a:r>
            <a:endParaRPr sz="3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18" name="Google Shape;4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6637" y="3253552"/>
            <a:ext cx="5890260" cy="1568701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29"/>
          <p:cNvSpPr txBox="1"/>
          <p:nvPr/>
        </p:nvSpPr>
        <p:spPr>
          <a:xfrm>
            <a:off x="5142800" y="4899876"/>
            <a:ext cx="53347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-US" sz="1400" b="0" i="0" u="none" strike="noStrike" cap="none">
                <a:solidFill>
                  <a:srgbClr val="32BCB9"/>
                </a:solidFill>
                <a:latin typeface="Open Sans"/>
                <a:ea typeface="Open Sans"/>
                <a:cs typeface="Open Sans"/>
                <a:sym typeface="Open Sans"/>
              </a:rPr>
              <a:t>1USD / 5000 voice commands</a:t>
            </a:r>
            <a:r>
              <a:rPr lang="en-US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 – realtime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20" name="Google Shape;420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1957" y="5374969"/>
            <a:ext cx="5334701" cy="1190048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29"/>
          <p:cNvSpPr txBox="1"/>
          <p:nvPr/>
        </p:nvSpPr>
        <p:spPr>
          <a:xfrm>
            <a:off x="1191028" y="5420326"/>
            <a:ext cx="342744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Amazon Transcribe</a:t>
            </a:r>
            <a:endParaRPr/>
          </a:p>
        </p:txBody>
      </p:sp>
      <p:sp>
        <p:nvSpPr>
          <p:cNvPr id="422" name="Google Shape;422;p29"/>
          <p:cNvSpPr txBox="1"/>
          <p:nvPr/>
        </p:nvSpPr>
        <p:spPr>
          <a:xfrm>
            <a:off x="6799230" y="5665030"/>
            <a:ext cx="185709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2BCB9"/>
                </a:solidFill>
                <a:latin typeface="Open Sans"/>
                <a:ea typeface="Open Sans"/>
                <a:cs typeface="Open Sans"/>
                <a:sym typeface="Open Sans"/>
              </a:rPr>
              <a:t>15,000,000 commands</a:t>
            </a:r>
            <a:endParaRPr sz="1200" b="0" i="0" u="none" strike="noStrike" cap="none">
              <a:solidFill>
                <a:srgbClr val="32BCB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3" name="Google Shape;423;p29"/>
          <p:cNvSpPr txBox="1"/>
          <p:nvPr/>
        </p:nvSpPr>
        <p:spPr>
          <a:xfrm>
            <a:off x="9144000" y="5665029"/>
            <a:ext cx="279654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-US" sz="1200" b="0" i="0" u="none" strike="noStrike" cap="none">
                <a:solidFill>
                  <a:srgbClr val="32BCB9"/>
                </a:solidFill>
                <a:latin typeface="Open Sans"/>
                <a:ea typeface="Open Sans"/>
                <a:cs typeface="Open Sans"/>
                <a:sym typeface="Open Sans"/>
              </a:rPr>
              <a:t>1USD / 2500 voice commands</a:t>
            </a:r>
            <a:r>
              <a:rPr lang="en-US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0"/>
          <p:cNvSpPr txBox="1"/>
          <p:nvPr/>
        </p:nvSpPr>
        <p:spPr>
          <a:xfrm>
            <a:off x="762532" y="715246"/>
            <a:ext cx="971496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Speech Recognition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0"/>
          <p:cNvSpPr/>
          <p:nvPr/>
        </p:nvSpPr>
        <p:spPr>
          <a:xfrm>
            <a:off x="872078" y="507946"/>
            <a:ext cx="185100" cy="207300"/>
          </a:xfrm>
          <a:prstGeom prst="rect">
            <a:avLst/>
          </a:prstGeom>
          <a:solidFill>
            <a:srgbClr val="32BC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2793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30"/>
          <p:cNvSpPr/>
          <p:nvPr/>
        </p:nvSpPr>
        <p:spPr>
          <a:xfrm>
            <a:off x="1098478" y="507946"/>
            <a:ext cx="185100" cy="207300"/>
          </a:xfrm>
          <a:prstGeom prst="rect">
            <a:avLst/>
          </a:prstGeom>
          <a:solidFill>
            <a:srgbClr val="53D1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30"/>
          <p:cNvSpPr/>
          <p:nvPr/>
        </p:nvSpPr>
        <p:spPr>
          <a:xfrm>
            <a:off x="1324878" y="507946"/>
            <a:ext cx="185100" cy="207300"/>
          </a:xfrm>
          <a:prstGeom prst="rect">
            <a:avLst/>
          </a:prstGeom>
          <a:solidFill>
            <a:srgbClr val="7FDD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30"/>
          <p:cNvSpPr/>
          <p:nvPr/>
        </p:nvSpPr>
        <p:spPr>
          <a:xfrm>
            <a:off x="1551278" y="507946"/>
            <a:ext cx="185100" cy="207300"/>
          </a:xfrm>
          <a:prstGeom prst="rect">
            <a:avLst/>
          </a:prstGeom>
          <a:solidFill>
            <a:srgbClr val="B9ED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3" name="Google Shape;433;p30"/>
          <p:cNvCxnSpPr/>
          <p:nvPr/>
        </p:nvCxnSpPr>
        <p:spPr>
          <a:xfrm>
            <a:off x="789889" y="1600200"/>
            <a:ext cx="9248191" cy="0"/>
          </a:xfrm>
          <a:prstGeom prst="straightConnector1">
            <a:avLst/>
          </a:prstGeom>
          <a:noFill/>
          <a:ln w="19050" cap="flat" cmpd="sng">
            <a:solidFill>
              <a:srgbClr val="32BCB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34" name="Google Shape;434;p30"/>
          <p:cNvSpPr txBox="1"/>
          <p:nvPr/>
        </p:nvSpPr>
        <p:spPr>
          <a:xfrm>
            <a:off x="692148" y="1653774"/>
            <a:ext cx="79641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24292F"/>
                </a:solidFill>
                <a:latin typeface="Open Sans"/>
                <a:ea typeface="Open Sans"/>
                <a:cs typeface="Open Sans"/>
                <a:sym typeface="Open Sans"/>
              </a:rPr>
              <a:t>Online Transcription Services</a:t>
            </a:r>
            <a:endParaRPr sz="36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35" name="Google Shape;43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39114" y="2469192"/>
            <a:ext cx="7113772" cy="3991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15C4DB-A1DB-4550-B377-E6574C722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210" y="174039"/>
            <a:ext cx="5029014" cy="18646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A8DAB5-B5B6-4B79-9223-F83ADCEC5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209" y="2346459"/>
            <a:ext cx="4627699" cy="18793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0551BC-8B49-4759-AEAA-7F8F56C606DE}"/>
              </a:ext>
            </a:extLst>
          </p:cNvPr>
          <p:cNvSpPr txBox="1"/>
          <p:nvPr/>
        </p:nvSpPr>
        <p:spPr>
          <a:xfrm>
            <a:off x="3061680" y="2039321"/>
            <a:ext cx="10204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z-a-d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1BC70E-1F60-484A-A351-C6E85514A136}"/>
              </a:ext>
            </a:extLst>
          </p:cNvPr>
          <p:cNvSpPr txBox="1"/>
          <p:nvPr/>
        </p:nvSpPr>
        <p:spPr>
          <a:xfrm>
            <a:off x="2957740" y="4211102"/>
            <a:ext cx="1028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s-</a:t>
            </a:r>
            <a:r>
              <a:rPr lang="en-US" dirty="0" err="1"/>
              <a:t>ee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CD28F6-3CAA-4DD7-A24B-F0668920F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2484" y="143257"/>
            <a:ext cx="4591525" cy="19491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FD5E8A-785D-426B-85AE-FA814B428C78}"/>
              </a:ext>
            </a:extLst>
          </p:cNvPr>
          <p:cNvSpPr txBox="1"/>
          <p:nvPr/>
        </p:nvSpPr>
        <p:spPr>
          <a:xfrm>
            <a:off x="8356491" y="2038682"/>
            <a:ext cx="10204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z-</a:t>
            </a:r>
            <a:r>
              <a:rPr lang="en-US" dirty="0" err="1"/>
              <a:t>ee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4489F4-B4C4-4238-849C-7E23739652E0}"/>
              </a:ext>
            </a:extLst>
          </p:cNvPr>
          <p:cNvSpPr txBox="1"/>
          <p:nvPr/>
        </p:nvSpPr>
        <p:spPr>
          <a:xfrm>
            <a:off x="486317" y="600891"/>
            <a:ext cx="9405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Z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83FCB-734C-4641-B0B9-8524CA42F350}"/>
              </a:ext>
            </a:extLst>
          </p:cNvPr>
          <p:cNvSpPr txBox="1"/>
          <p:nvPr/>
        </p:nvSpPr>
        <p:spPr>
          <a:xfrm>
            <a:off x="486317" y="2842099"/>
            <a:ext cx="9405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5D05CD-A90C-45C5-81AD-FD25452F66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209" y="4516049"/>
            <a:ext cx="4562385" cy="19210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92717BC-B432-4E23-BD05-E1889346EC7B}"/>
              </a:ext>
            </a:extLst>
          </p:cNvPr>
          <p:cNvSpPr txBox="1"/>
          <p:nvPr/>
        </p:nvSpPr>
        <p:spPr>
          <a:xfrm>
            <a:off x="2939149" y="6387198"/>
            <a:ext cx="1028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d-</a:t>
            </a:r>
            <a:r>
              <a:rPr lang="en-US" dirty="0" err="1"/>
              <a:t>ee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F48EE6-49C1-4018-B660-41C1A6ACF9C2}"/>
              </a:ext>
            </a:extLst>
          </p:cNvPr>
          <p:cNvSpPr txBox="1"/>
          <p:nvPr/>
        </p:nvSpPr>
        <p:spPr>
          <a:xfrm>
            <a:off x="486317" y="5029210"/>
            <a:ext cx="9405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B11041-7CF8-41A1-9F7A-EED2B2D9B077}"/>
              </a:ext>
            </a:extLst>
          </p:cNvPr>
          <p:cNvSpPr txBox="1"/>
          <p:nvPr/>
        </p:nvSpPr>
        <p:spPr>
          <a:xfrm>
            <a:off x="6350030" y="4964511"/>
            <a:ext cx="9405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V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F6EFEA5-D5A3-44FE-8428-F2C5294902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4101" y="4558685"/>
            <a:ext cx="4437499" cy="186643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D3A9253-7FAD-4153-80E6-D5AB13D1BCF5}"/>
              </a:ext>
            </a:extLst>
          </p:cNvPr>
          <p:cNvSpPr txBox="1"/>
          <p:nvPr/>
        </p:nvSpPr>
        <p:spPr>
          <a:xfrm>
            <a:off x="8928246" y="6390028"/>
            <a:ext cx="1028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v-</a:t>
            </a:r>
            <a:r>
              <a:rPr lang="en-US" dirty="0" err="1"/>
              <a:t>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95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/>
          <p:nvPr/>
        </p:nvSpPr>
        <p:spPr>
          <a:xfrm>
            <a:off x="762532" y="715246"/>
            <a:ext cx="864054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Background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872078" y="507946"/>
            <a:ext cx="185100" cy="207300"/>
          </a:xfrm>
          <a:prstGeom prst="rect">
            <a:avLst/>
          </a:prstGeom>
          <a:solidFill>
            <a:srgbClr val="32BC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2793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/>
          <p:nvPr/>
        </p:nvSpPr>
        <p:spPr>
          <a:xfrm>
            <a:off x="1098478" y="507946"/>
            <a:ext cx="185100" cy="207300"/>
          </a:xfrm>
          <a:prstGeom prst="rect">
            <a:avLst/>
          </a:prstGeom>
          <a:solidFill>
            <a:srgbClr val="53D1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1324878" y="507946"/>
            <a:ext cx="185100" cy="207300"/>
          </a:xfrm>
          <a:prstGeom prst="rect">
            <a:avLst/>
          </a:prstGeom>
          <a:solidFill>
            <a:srgbClr val="7FDD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1551278" y="507946"/>
            <a:ext cx="185100" cy="207300"/>
          </a:xfrm>
          <a:prstGeom prst="rect">
            <a:avLst/>
          </a:prstGeom>
          <a:solidFill>
            <a:srgbClr val="B9ED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762532" y="1379970"/>
            <a:ext cx="430476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Visual Acuity Testing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" name="Google Shape;104;p2"/>
          <p:cNvCxnSpPr/>
          <p:nvPr/>
        </p:nvCxnSpPr>
        <p:spPr>
          <a:xfrm>
            <a:off x="789889" y="1859280"/>
            <a:ext cx="9248191" cy="0"/>
          </a:xfrm>
          <a:prstGeom prst="straightConnector1">
            <a:avLst/>
          </a:prstGeom>
          <a:noFill/>
          <a:ln w="19050" cap="flat" cmpd="sng">
            <a:solidFill>
              <a:srgbClr val="32BCB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5" name="Google Shape;105;p2"/>
          <p:cNvSpPr txBox="1"/>
          <p:nvPr/>
        </p:nvSpPr>
        <p:spPr>
          <a:xfrm>
            <a:off x="1417428" y="2444175"/>
            <a:ext cx="7578502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-"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Visual acuity provides an essential measurement in the visual system (central cornea clarity, central macular functions, etc.)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-"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Testing comprises of asking the test subject to determine letters, number, or shapes of different sizes from each eyes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1098478" y="4875728"/>
            <a:ext cx="757850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Current method requires supervision for every test subjects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-"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Manpower intensive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29877B-D62E-4EB3-8D07-1C07D45DF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589" y="175861"/>
            <a:ext cx="4468388" cy="18664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489D5E-BAE8-4028-B5A8-AACC63827CEF}"/>
              </a:ext>
            </a:extLst>
          </p:cNvPr>
          <p:cNvSpPr txBox="1"/>
          <p:nvPr/>
        </p:nvSpPr>
        <p:spPr>
          <a:xfrm>
            <a:off x="486317" y="600891"/>
            <a:ext cx="9405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7B1D39-EC68-4BD3-ABD2-91069D1CE26A}"/>
              </a:ext>
            </a:extLst>
          </p:cNvPr>
          <p:cNvSpPr txBox="1"/>
          <p:nvPr/>
        </p:nvSpPr>
        <p:spPr>
          <a:xfrm>
            <a:off x="2530945" y="2039321"/>
            <a:ext cx="1844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ai-”pause”-tch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59AE23-DAA8-4522-99EE-2DDD5578F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672" y="136142"/>
            <a:ext cx="4516307" cy="19031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CE6624-F578-454A-8CC0-F8FCBDDE4226}"/>
              </a:ext>
            </a:extLst>
          </p:cNvPr>
          <p:cNvSpPr txBox="1"/>
          <p:nvPr/>
        </p:nvSpPr>
        <p:spPr>
          <a:xfrm>
            <a:off x="7574078" y="2039320"/>
            <a:ext cx="1547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h-ai-”pause”- tch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F23700-FF2D-4A69-A4D5-F4C4B0CD5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945" y="2347097"/>
            <a:ext cx="4468389" cy="18936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5981EB-88F0-4CB9-9ABB-75C8BFF0B4C7}"/>
              </a:ext>
            </a:extLst>
          </p:cNvPr>
          <p:cNvSpPr txBox="1"/>
          <p:nvPr/>
        </p:nvSpPr>
        <p:spPr>
          <a:xfrm>
            <a:off x="486317" y="2759512"/>
            <a:ext cx="9405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K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D664AD-A92C-4CDE-BDB7-03E14682C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720" y="4545502"/>
            <a:ext cx="4522614" cy="19074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66A40D5-B56A-4A1E-A042-3CE5EE7B5164}"/>
              </a:ext>
            </a:extLst>
          </p:cNvPr>
          <p:cNvSpPr txBox="1"/>
          <p:nvPr/>
        </p:nvSpPr>
        <p:spPr>
          <a:xfrm>
            <a:off x="486317" y="5001431"/>
            <a:ext cx="9405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D58E41-58FE-4C33-A30D-74A0DB83184C}"/>
              </a:ext>
            </a:extLst>
          </p:cNvPr>
          <p:cNvSpPr txBox="1"/>
          <p:nvPr/>
        </p:nvSpPr>
        <p:spPr>
          <a:xfrm>
            <a:off x="2892305" y="4203126"/>
            <a:ext cx="10204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k-</a:t>
            </a:r>
            <a:r>
              <a:rPr lang="en-US" dirty="0" err="1"/>
              <a:t>ei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3A3E6D-56B6-4DD2-87D4-2E72CDD7C04C}"/>
              </a:ext>
            </a:extLst>
          </p:cNvPr>
          <p:cNvSpPr txBox="1"/>
          <p:nvPr/>
        </p:nvSpPr>
        <p:spPr>
          <a:xfrm>
            <a:off x="2887551" y="6449965"/>
            <a:ext cx="10204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e-n</a:t>
            </a:r>
          </a:p>
        </p:txBody>
      </p:sp>
    </p:spTree>
    <p:extLst>
      <p:ext uri="{BB962C8B-B14F-4D97-AF65-F5344CB8AC3E}">
        <p14:creationId xmlns:p14="http://schemas.microsoft.com/office/powerpoint/2010/main" val="3826297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82B52E-4455-4D89-BE55-1A793C2D1CDE}"/>
              </a:ext>
            </a:extLst>
          </p:cNvPr>
          <p:cNvSpPr txBox="1"/>
          <p:nvPr/>
        </p:nvSpPr>
        <p:spPr>
          <a:xfrm>
            <a:off x="486317" y="600891"/>
            <a:ext cx="9405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48A01C-13FC-4BFD-B21F-B921E0084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589" y="175861"/>
            <a:ext cx="4423827" cy="18664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B2D05B-CD88-4502-B9A6-D3C1C956D786}"/>
              </a:ext>
            </a:extLst>
          </p:cNvPr>
          <p:cNvSpPr txBox="1"/>
          <p:nvPr/>
        </p:nvSpPr>
        <p:spPr>
          <a:xfrm>
            <a:off x="2887551" y="2039321"/>
            <a:ext cx="10204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B0C07C-E9E4-4428-BE0B-A6CBC3360DDF}"/>
              </a:ext>
            </a:extLst>
          </p:cNvPr>
          <p:cNvSpPr txBox="1"/>
          <p:nvPr/>
        </p:nvSpPr>
        <p:spPr>
          <a:xfrm>
            <a:off x="2892305" y="4246561"/>
            <a:ext cx="10204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5A9444-3148-4BA8-8C17-DED7AAB0362F}"/>
              </a:ext>
            </a:extLst>
          </p:cNvPr>
          <p:cNvSpPr txBox="1"/>
          <p:nvPr/>
        </p:nvSpPr>
        <p:spPr>
          <a:xfrm>
            <a:off x="486317" y="2759512"/>
            <a:ext cx="9405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B91FB2-3E34-4863-B0FB-389C39F9F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589" y="2347098"/>
            <a:ext cx="4423827" cy="19068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EC13A6-2689-4A21-B83D-3C0A11D5D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572" y="2347098"/>
            <a:ext cx="4501310" cy="19068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45FFD4-1908-4A90-B82D-B75417B27B0F}"/>
              </a:ext>
            </a:extLst>
          </p:cNvPr>
          <p:cNvSpPr txBox="1"/>
          <p:nvPr/>
        </p:nvSpPr>
        <p:spPr>
          <a:xfrm>
            <a:off x="7659260" y="4246560"/>
            <a:ext cx="10204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aa-r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044722E-A81D-49ED-912E-1D94D6DFA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155" y="4554337"/>
            <a:ext cx="4568693" cy="190689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4CF9A2D-1607-43FA-991C-C185D6D7612A}"/>
              </a:ext>
            </a:extLst>
          </p:cNvPr>
          <p:cNvSpPr txBox="1"/>
          <p:nvPr/>
        </p:nvSpPr>
        <p:spPr>
          <a:xfrm>
            <a:off x="486317" y="5001431"/>
            <a:ext cx="9405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6305CC-B918-466D-A5E4-464FFE98E219}"/>
              </a:ext>
            </a:extLst>
          </p:cNvPr>
          <p:cNvSpPr txBox="1"/>
          <p:nvPr/>
        </p:nvSpPr>
        <p:spPr>
          <a:xfrm>
            <a:off x="2887551" y="6449965"/>
            <a:ext cx="10204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e-s</a:t>
            </a:r>
          </a:p>
        </p:txBody>
      </p:sp>
    </p:spTree>
    <p:extLst>
      <p:ext uri="{BB962C8B-B14F-4D97-AF65-F5344CB8AC3E}">
        <p14:creationId xmlns:p14="http://schemas.microsoft.com/office/powerpoint/2010/main" val="3098807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13DA986-4B0C-4CC4-9A74-E6EE1B3D5A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398"/>
          <a:stretch/>
        </p:blipFill>
        <p:spPr>
          <a:xfrm>
            <a:off x="52183" y="2293721"/>
            <a:ext cx="5472883" cy="4215822"/>
          </a:xfrm>
          <a:prstGeom prst="rect">
            <a:avLst/>
          </a:prstGeom>
        </p:spPr>
      </p:pic>
      <p:pic>
        <p:nvPicPr>
          <p:cNvPr id="19" name="Google Shape;255;p10">
            <a:extLst>
              <a:ext uri="{FF2B5EF4-FFF2-40B4-BE49-F238E27FC236}">
                <a16:creationId xmlns:a16="http://schemas.microsoft.com/office/drawing/2014/main" id="{40E59755-33C8-46F5-B094-4B2E24D9D91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8504" y="255135"/>
            <a:ext cx="1197047" cy="119704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402;p28">
            <a:extLst>
              <a:ext uri="{FF2B5EF4-FFF2-40B4-BE49-F238E27FC236}">
                <a16:creationId xmlns:a16="http://schemas.microsoft.com/office/drawing/2014/main" id="{BFAC5722-79BF-4605-8935-F9D483B39E6E}"/>
              </a:ext>
            </a:extLst>
          </p:cNvPr>
          <p:cNvSpPr txBox="1"/>
          <p:nvPr/>
        </p:nvSpPr>
        <p:spPr>
          <a:xfrm>
            <a:off x="907541" y="1402178"/>
            <a:ext cx="242407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24292F"/>
                </a:solidFill>
                <a:latin typeface="Open Sans"/>
                <a:ea typeface="Open Sans"/>
                <a:cs typeface="Open Sans"/>
                <a:sym typeface="Open Sans"/>
              </a:rPr>
              <a:t>Audio Stream</a:t>
            </a:r>
            <a:endParaRPr sz="24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" name="Google Shape;402;p28">
            <a:extLst>
              <a:ext uri="{FF2B5EF4-FFF2-40B4-BE49-F238E27FC236}">
                <a16:creationId xmlns:a16="http://schemas.microsoft.com/office/drawing/2014/main" id="{F8DAD645-EEE6-405A-8435-657A456C0F24}"/>
              </a:ext>
            </a:extLst>
          </p:cNvPr>
          <p:cNvSpPr txBox="1"/>
          <p:nvPr/>
        </p:nvSpPr>
        <p:spPr>
          <a:xfrm>
            <a:off x="670361" y="1751456"/>
            <a:ext cx="295582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4292F"/>
                </a:solidFill>
                <a:latin typeface="Open Sans"/>
                <a:ea typeface="Open Sans"/>
                <a:cs typeface="Open Sans"/>
                <a:sym typeface="Open Sans"/>
              </a:rPr>
              <a:t>Sample rate: 44100hz </a:t>
            </a:r>
            <a:endParaRPr sz="18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D3FFA1-19DC-4B61-A353-FF3922365D6D}"/>
              </a:ext>
            </a:extLst>
          </p:cNvPr>
          <p:cNvSpPr/>
          <p:nvPr/>
        </p:nvSpPr>
        <p:spPr>
          <a:xfrm>
            <a:off x="6693879" y="617430"/>
            <a:ext cx="971841" cy="77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B382A2C-37AC-49EA-8240-3A4B5120AA3D}"/>
              </a:ext>
            </a:extLst>
          </p:cNvPr>
          <p:cNvCxnSpPr/>
          <p:nvPr/>
        </p:nvCxnSpPr>
        <p:spPr>
          <a:xfrm>
            <a:off x="3053334" y="1005941"/>
            <a:ext cx="9525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C6F9A26-3042-4983-B505-0F47358EACEB}"/>
              </a:ext>
            </a:extLst>
          </p:cNvPr>
          <p:cNvCxnSpPr>
            <a:cxnSpLocks/>
          </p:cNvCxnSpPr>
          <p:nvPr/>
        </p:nvCxnSpPr>
        <p:spPr>
          <a:xfrm>
            <a:off x="5728335" y="1005941"/>
            <a:ext cx="73533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1DEC44F-37E4-4282-98FC-F91104817017}"/>
              </a:ext>
            </a:extLst>
          </p:cNvPr>
          <p:cNvSpPr/>
          <p:nvPr/>
        </p:nvSpPr>
        <p:spPr>
          <a:xfrm>
            <a:off x="2779307" y="2354870"/>
            <a:ext cx="201754" cy="3655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5F097D7-3A31-44D2-9F3A-5CC5908D0E20}"/>
              </a:ext>
            </a:extLst>
          </p:cNvPr>
          <p:cNvSpPr/>
          <p:nvPr/>
        </p:nvSpPr>
        <p:spPr>
          <a:xfrm>
            <a:off x="2981061" y="2354870"/>
            <a:ext cx="1102790" cy="3655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763371-A783-4FFD-B07C-10D1FB4DFF7C}"/>
              </a:ext>
            </a:extLst>
          </p:cNvPr>
          <p:cNvSpPr txBox="1"/>
          <p:nvPr/>
        </p:nvSpPr>
        <p:spPr>
          <a:xfrm>
            <a:off x="2676261" y="6145582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853DE4-3E45-4003-835D-619E20A767FC}"/>
              </a:ext>
            </a:extLst>
          </p:cNvPr>
          <p:cNvSpPr txBox="1"/>
          <p:nvPr/>
        </p:nvSpPr>
        <p:spPr>
          <a:xfrm>
            <a:off x="3239848" y="6145582"/>
            <a:ext cx="797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</a:rPr>
              <a:t>ee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062778-A0A1-40AC-8B9E-4BE41DDE1BC1}"/>
              </a:ext>
            </a:extLst>
          </p:cNvPr>
          <p:cNvSpPr/>
          <p:nvPr/>
        </p:nvSpPr>
        <p:spPr>
          <a:xfrm>
            <a:off x="4240229" y="617430"/>
            <a:ext cx="1257894" cy="7770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~25ms Chunks with 25ms stride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2DA41B2-1368-4272-BBFC-88FBFDFBA10B}"/>
              </a:ext>
            </a:extLst>
          </p:cNvPr>
          <p:cNvSpPr/>
          <p:nvPr/>
        </p:nvSpPr>
        <p:spPr>
          <a:xfrm>
            <a:off x="8861476" y="617430"/>
            <a:ext cx="1902020" cy="77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mel</a:t>
            </a:r>
            <a:r>
              <a:rPr lang="en-US" dirty="0"/>
              <a:t>-frequency cepstral coefficients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B2C069B-929E-4A66-BCFE-2507886B5179}"/>
              </a:ext>
            </a:extLst>
          </p:cNvPr>
          <p:cNvCxnSpPr>
            <a:cxnSpLocks/>
          </p:cNvCxnSpPr>
          <p:nvPr/>
        </p:nvCxnSpPr>
        <p:spPr>
          <a:xfrm>
            <a:off x="7909560" y="1005941"/>
            <a:ext cx="73533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2C3CBE1-BE99-4DD7-AD78-1A4BE1B65667}"/>
              </a:ext>
            </a:extLst>
          </p:cNvPr>
          <p:cNvSpPr txBox="1"/>
          <p:nvPr/>
        </p:nvSpPr>
        <p:spPr>
          <a:xfrm>
            <a:off x="8307523" y="1457353"/>
            <a:ext cx="31089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maps the frequencies in linear space to </a:t>
            </a:r>
            <a:r>
              <a:rPr lang="en-US" dirty="0" err="1"/>
              <a:t>mel</a:t>
            </a:r>
            <a:r>
              <a:rPr lang="en-US" dirty="0"/>
              <a:t> space to match more closely to human’s auditory system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99E9D7B-F07E-496B-AB3B-0D5F55E05B4D}"/>
              </a:ext>
            </a:extLst>
          </p:cNvPr>
          <p:cNvSpPr/>
          <p:nvPr/>
        </p:nvSpPr>
        <p:spPr>
          <a:xfrm>
            <a:off x="8820478" y="2673104"/>
            <a:ext cx="1902020" cy="77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K-mean clustering</a:t>
            </a:r>
          </a:p>
          <a:p>
            <a:pPr algn="ctr"/>
            <a:r>
              <a:rPr lang="en-US" dirty="0"/>
              <a:t>with 3 centroids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AEAD505-FF96-4E86-A736-CB3718557377}"/>
              </a:ext>
            </a:extLst>
          </p:cNvPr>
          <p:cNvCxnSpPr>
            <a:cxnSpLocks/>
          </p:cNvCxnSpPr>
          <p:nvPr/>
        </p:nvCxnSpPr>
        <p:spPr>
          <a:xfrm>
            <a:off x="9743071" y="2244760"/>
            <a:ext cx="0" cy="3459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20255FA7-70BA-4776-A592-02094635AC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92" r="68661" b="12028"/>
          <a:stretch/>
        </p:blipFill>
        <p:spPr>
          <a:xfrm>
            <a:off x="6399440" y="2293721"/>
            <a:ext cx="1097281" cy="3708761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BB47A96A-FA71-4556-8BA4-1A6185C36C57}"/>
              </a:ext>
            </a:extLst>
          </p:cNvPr>
          <p:cNvSpPr/>
          <p:nvPr/>
        </p:nvSpPr>
        <p:spPr>
          <a:xfrm>
            <a:off x="7332868" y="2354870"/>
            <a:ext cx="169362" cy="36476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05CFA87-04E4-4823-B61A-B34DE193C81E}"/>
              </a:ext>
            </a:extLst>
          </p:cNvPr>
          <p:cNvSpPr/>
          <p:nvPr/>
        </p:nvSpPr>
        <p:spPr>
          <a:xfrm>
            <a:off x="7162217" y="2354870"/>
            <a:ext cx="169362" cy="36476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763E675-4715-44FD-8235-F16CF8EFFC2F}"/>
              </a:ext>
            </a:extLst>
          </p:cNvPr>
          <p:cNvSpPr/>
          <p:nvPr/>
        </p:nvSpPr>
        <p:spPr>
          <a:xfrm>
            <a:off x="6412680" y="2354870"/>
            <a:ext cx="728407" cy="36476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9B3F0D1-1E04-4CDF-A32D-0A43A4E31577}"/>
              </a:ext>
            </a:extLst>
          </p:cNvPr>
          <p:cNvSpPr txBox="1"/>
          <p:nvPr/>
        </p:nvSpPr>
        <p:spPr>
          <a:xfrm>
            <a:off x="7027424" y="5986259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D554BE-20DB-4659-8216-8C63D525F312}"/>
              </a:ext>
            </a:extLst>
          </p:cNvPr>
          <p:cNvSpPr txBox="1"/>
          <p:nvPr/>
        </p:nvSpPr>
        <p:spPr>
          <a:xfrm>
            <a:off x="7246898" y="5970036"/>
            <a:ext cx="797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</a:rPr>
              <a:t>ee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9627CE-C04C-47AA-B0D3-0226C430D7FF}"/>
              </a:ext>
            </a:extLst>
          </p:cNvPr>
          <p:cNvSpPr txBox="1"/>
          <p:nvPr/>
        </p:nvSpPr>
        <p:spPr>
          <a:xfrm>
            <a:off x="6217896" y="6033544"/>
            <a:ext cx="944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nothing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383665A-4EDF-44BF-9645-D1C59C155A04}"/>
              </a:ext>
            </a:extLst>
          </p:cNvPr>
          <p:cNvSpPr txBox="1"/>
          <p:nvPr/>
        </p:nvSpPr>
        <p:spPr>
          <a:xfrm>
            <a:off x="8170560" y="5601667"/>
            <a:ext cx="3108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Recognition Model</a:t>
            </a:r>
          </a:p>
          <a:p>
            <a:pPr algn="ctr"/>
            <a:r>
              <a:rPr lang="en-US" dirty="0"/>
              <a:t>(4219 Parameters)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C4A8BE4-BE3D-431F-99E7-855622BDB79D}"/>
              </a:ext>
            </a:extLst>
          </p:cNvPr>
          <p:cNvSpPr txBox="1"/>
          <p:nvPr/>
        </p:nvSpPr>
        <p:spPr>
          <a:xfrm>
            <a:off x="8307523" y="3525947"/>
            <a:ext cx="3108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There observed to be a maximum of 3 phonemes within the 25ms chunks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467756E-BD66-48AC-83DD-9A00CF480D4F}"/>
              </a:ext>
            </a:extLst>
          </p:cNvPr>
          <p:cNvSpPr txBox="1"/>
          <p:nvPr/>
        </p:nvSpPr>
        <p:spPr>
          <a:xfrm>
            <a:off x="9812486" y="2236580"/>
            <a:ext cx="1417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1100x13 vector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6578090-04AE-420B-997F-EBED082467B4}"/>
              </a:ext>
            </a:extLst>
          </p:cNvPr>
          <p:cNvSpPr txBox="1"/>
          <p:nvPr/>
        </p:nvSpPr>
        <p:spPr>
          <a:xfrm>
            <a:off x="4948325" y="1462181"/>
            <a:ext cx="2396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1100x1 vector + 128 paddings each side for FFT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D47BA07-718F-406F-9052-A3FA9242DF32}"/>
              </a:ext>
            </a:extLst>
          </p:cNvPr>
          <p:cNvSpPr txBox="1"/>
          <p:nvPr/>
        </p:nvSpPr>
        <p:spPr>
          <a:xfrm>
            <a:off x="7598863" y="270055"/>
            <a:ext cx="1417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1100x1 vector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501F0FC-9FF7-4079-AFB3-BA6BD3B67713}"/>
              </a:ext>
            </a:extLst>
          </p:cNvPr>
          <p:cNvSpPr txBox="1"/>
          <p:nvPr/>
        </p:nvSpPr>
        <p:spPr>
          <a:xfrm>
            <a:off x="9862003" y="4096139"/>
            <a:ext cx="21503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Split to 3 1x13 vectors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D4A1868-5C74-43FB-A89C-51299F4F3FAE}"/>
              </a:ext>
            </a:extLst>
          </p:cNvPr>
          <p:cNvCxnSpPr>
            <a:cxnSpLocks/>
          </p:cNvCxnSpPr>
          <p:nvPr/>
        </p:nvCxnSpPr>
        <p:spPr>
          <a:xfrm>
            <a:off x="9771488" y="4090986"/>
            <a:ext cx="0" cy="34850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C48C89B-641F-45A4-9AFE-FE3E4FB61DE6}"/>
              </a:ext>
            </a:extLst>
          </p:cNvPr>
          <p:cNvSpPr txBox="1"/>
          <p:nvPr/>
        </p:nvSpPr>
        <p:spPr>
          <a:xfrm>
            <a:off x="8211870" y="6408746"/>
            <a:ext cx="4091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1x19 arrays of possible phonemes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8D97DB7-424F-47AF-9325-42ACBE42B1CA}"/>
              </a:ext>
            </a:extLst>
          </p:cNvPr>
          <p:cNvSpPr/>
          <p:nvPr/>
        </p:nvSpPr>
        <p:spPr>
          <a:xfrm>
            <a:off x="8809212" y="4554263"/>
            <a:ext cx="1902020" cy="448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D7E458D-F68C-4D3E-82EC-32FCCAA41545}"/>
              </a:ext>
            </a:extLst>
          </p:cNvPr>
          <p:cNvSpPr/>
          <p:nvPr/>
        </p:nvSpPr>
        <p:spPr>
          <a:xfrm>
            <a:off x="8792318" y="5098859"/>
            <a:ext cx="1902020" cy="448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Softmax</a:t>
            </a:r>
            <a:endParaRPr lang="en-US" dirty="0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5377886-0335-4E3E-912C-77D7CD1EE701}"/>
              </a:ext>
            </a:extLst>
          </p:cNvPr>
          <p:cNvCxnSpPr>
            <a:cxnSpLocks/>
          </p:cNvCxnSpPr>
          <p:nvPr/>
        </p:nvCxnSpPr>
        <p:spPr>
          <a:xfrm>
            <a:off x="9743071" y="6129362"/>
            <a:ext cx="0" cy="3023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FD37BC3B-70B6-403B-81C9-260D7FFBF7C6}"/>
              </a:ext>
            </a:extLst>
          </p:cNvPr>
          <p:cNvSpPr txBox="1"/>
          <p:nvPr/>
        </p:nvSpPr>
        <p:spPr>
          <a:xfrm>
            <a:off x="10722498" y="4624844"/>
            <a:ext cx="1261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Neurons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2DE48E5-51B0-43D1-93F4-A77FE8105895}"/>
              </a:ext>
            </a:extLst>
          </p:cNvPr>
          <p:cNvSpPr txBox="1"/>
          <p:nvPr/>
        </p:nvSpPr>
        <p:spPr>
          <a:xfrm>
            <a:off x="10725708" y="5177320"/>
            <a:ext cx="1261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Neurons</a:t>
            </a:r>
          </a:p>
        </p:txBody>
      </p:sp>
    </p:spTree>
    <p:extLst>
      <p:ext uri="{BB962C8B-B14F-4D97-AF65-F5344CB8AC3E}">
        <p14:creationId xmlns:p14="http://schemas.microsoft.com/office/powerpoint/2010/main" val="880069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A8FAAE-33C3-43F2-96FE-FDEA1CDB7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4802"/>
            <a:ext cx="8820866" cy="468013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57DE14B-72F0-4C3D-94D4-8E6CFEBDAFD3}"/>
              </a:ext>
            </a:extLst>
          </p:cNvPr>
          <p:cNvSpPr txBox="1"/>
          <p:nvPr/>
        </p:nvSpPr>
        <p:spPr>
          <a:xfrm>
            <a:off x="743233" y="5529742"/>
            <a:ext cx="80373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Ultra-low power on-chip learning of speech commands with phase-change memories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5A272B-F505-4C0D-8523-0FCD329F0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4333" y="2254751"/>
            <a:ext cx="3708607" cy="215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38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28969013-0EAD-4230-95C7-DAD766A18477}"/>
              </a:ext>
            </a:extLst>
          </p:cNvPr>
          <p:cNvSpPr txBox="1"/>
          <p:nvPr/>
        </p:nvSpPr>
        <p:spPr>
          <a:xfrm>
            <a:off x="1028700" y="394453"/>
            <a:ext cx="8206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Reconstructed Recognized Phonemes Graph from Model Output (Theoretical)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812C7078-05F9-4D68-AD04-74BE3A495F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86"/>
          <a:stretch/>
        </p:blipFill>
        <p:spPr>
          <a:xfrm>
            <a:off x="83821" y="763785"/>
            <a:ext cx="9914482" cy="421582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6EF1675-66B7-450B-A486-CA1586606EE7}"/>
              </a:ext>
            </a:extLst>
          </p:cNvPr>
          <p:cNvSpPr txBox="1"/>
          <p:nvPr/>
        </p:nvSpPr>
        <p:spPr>
          <a:xfrm rot="2582484">
            <a:off x="986380" y="5361299"/>
            <a:ext cx="2560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nothing, nothing, nothing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9572A18-A9A1-43B9-91C7-4E0DDEB4C1AF}"/>
              </a:ext>
            </a:extLst>
          </p:cNvPr>
          <p:cNvSpPr txBox="1"/>
          <p:nvPr/>
        </p:nvSpPr>
        <p:spPr>
          <a:xfrm rot="2582484">
            <a:off x="2247183" y="5361300"/>
            <a:ext cx="2560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nothing, V, </a:t>
            </a:r>
            <a:r>
              <a:rPr lang="en-US" dirty="0" err="1"/>
              <a:t>ee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33D3BE7-9BD8-41F0-B4EA-D583D03241CA}"/>
              </a:ext>
            </a:extLst>
          </p:cNvPr>
          <p:cNvSpPr txBox="1"/>
          <p:nvPr/>
        </p:nvSpPr>
        <p:spPr>
          <a:xfrm rot="2582484">
            <a:off x="3287916" y="5361300"/>
            <a:ext cx="2560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ee</a:t>
            </a:r>
            <a:r>
              <a:rPr lang="en-US" dirty="0"/>
              <a:t>, nothing, nothing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5E1DBA-AE11-4A34-9023-6CA7C78ACE62}"/>
              </a:ext>
            </a:extLst>
          </p:cNvPr>
          <p:cNvSpPr txBox="1"/>
          <p:nvPr/>
        </p:nvSpPr>
        <p:spPr>
          <a:xfrm rot="2582484">
            <a:off x="4328651" y="5361300"/>
            <a:ext cx="2560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nothing, nothing, nothing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C7A40FF-56E9-4E9B-8076-1505F533E5D2}"/>
              </a:ext>
            </a:extLst>
          </p:cNvPr>
          <p:cNvSpPr txBox="1"/>
          <p:nvPr/>
        </p:nvSpPr>
        <p:spPr>
          <a:xfrm rot="2582484">
            <a:off x="5474427" y="5361298"/>
            <a:ext cx="2560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nothing, nothing, nothing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801BF8-A9DF-428D-B974-177A7C0DC321}"/>
              </a:ext>
            </a:extLst>
          </p:cNvPr>
          <p:cNvSpPr txBox="1"/>
          <p:nvPr/>
        </p:nvSpPr>
        <p:spPr>
          <a:xfrm rot="2582484">
            <a:off x="6616525" y="5361299"/>
            <a:ext cx="2560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nothing, nothing, nothing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A6856DA-5820-412B-B2DC-7C6D0A0BDB3C}"/>
              </a:ext>
            </a:extLst>
          </p:cNvPr>
          <p:cNvSpPr txBox="1"/>
          <p:nvPr/>
        </p:nvSpPr>
        <p:spPr>
          <a:xfrm rot="2582484">
            <a:off x="7653900" y="5361298"/>
            <a:ext cx="2560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nothing, nothing, nothing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7713379-D355-40DC-A115-E3846A5552B6}"/>
              </a:ext>
            </a:extLst>
          </p:cNvPr>
          <p:cNvSpPr txBox="1"/>
          <p:nvPr/>
        </p:nvSpPr>
        <p:spPr>
          <a:xfrm rot="2582484">
            <a:off x="8880586" y="5361298"/>
            <a:ext cx="2560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nothing, nothing, nothing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928C278-738E-405A-81FB-D1E112CAF14B}"/>
              </a:ext>
            </a:extLst>
          </p:cNvPr>
          <p:cNvCxnSpPr/>
          <p:nvPr/>
        </p:nvCxnSpPr>
        <p:spPr>
          <a:xfrm>
            <a:off x="3067878" y="5972755"/>
            <a:ext cx="18619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4F0001F-5EE5-4145-8592-29B426483634}"/>
              </a:ext>
            </a:extLst>
          </p:cNvPr>
          <p:cNvCxnSpPr>
            <a:cxnSpLocks/>
          </p:cNvCxnSpPr>
          <p:nvPr/>
        </p:nvCxnSpPr>
        <p:spPr>
          <a:xfrm flipV="1">
            <a:off x="3067878" y="5717540"/>
            <a:ext cx="0" cy="2564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E94D01A-1AA5-4E2E-B3A4-102FB46DE805}"/>
              </a:ext>
            </a:extLst>
          </p:cNvPr>
          <p:cNvCxnSpPr>
            <a:cxnSpLocks/>
          </p:cNvCxnSpPr>
          <p:nvPr/>
        </p:nvCxnSpPr>
        <p:spPr>
          <a:xfrm flipV="1">
            <a:off x="4929809" y="5717540"/>
            <a:ext cx="0" cy="2564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17855EC-374B-4B64-B25F-45587F96D74C}"/>
              </a:ext>
            </a:extLst>
          </p:cNvPr>
          <p:cNvSpPr txBox="1"/>
          <p:nvPr/>
        </p:nvSpPr>
        <p:spPr>
          <a:xfrm>
            <a:off x="2944692" y="6094215"/>
            <a:ext cx="334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Concatenated to V-</a:t>
            </a:r>
            <a:r>
              <a:rPr lang="en-US" dirty="0" err="1"/>
              <a:t>ee</a:t>
            </a:r>
            <a:r>
              <a:rPr lang="en-US" dirty="0"/>
              <a:t>, then translated to V from checking lookup table</a:t>
            </a:r>
          </a:p>
        </p:txBody>
      </p:sp>
    </p:spTree>
    <p:extLst>
      <p:ext uri="{BB962C8B-B14F-4D97-AF65-F5344CB8AC3E}">
        <p14:creationId xmlns:p14="http://schemas.microsoft.com/office/powerpoint/2010/main" val="1453936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25;p12">
            <a:extLst>
              <a:ext uri="{FF2B5EF4-FFF2-40B4-BE49-F238E27FC236}">
                <a16:creationId xmlns:a16="http://schemas.microsoft.com/office/drawing/2014/main" id="{3217CD93-142A-49D9-AB14-345D5D6427F5}"/>
              </a:ext>
            </a:extLst>
          </p:cNvPr>
          <p:cNvSpPr txBox="1"/>
          <p:nvPr/>
        </p:nvSpPr>
        <p:spPr>
          <a:xfrm>
            <a:off x="739672" y="456166"/>
            <a:ext cx="9714968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dirty="0">
                <a:solidFill>
                  <a:schemeClr val="dk1"/>
                </a:solidFill>
                <a:latin typeface="Montserrat"/>
                <a:sym typeface="Montserrat"/>
              </a:rPr>
              <a:t>Potential Issues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25;p12">
            <a:extLst>
              <a:ext uri="{FF2B5EF4-FFF2-40B4-BE49-F238E27FC236}">
                <a16:creationId xmlns:a16="http://schemas.microsoft.com/office/drawing/2014/main" id="{A0E7B4A2-D18F-4D8A-ACA5-5A39E08B05CC}"/>
              </a:ext>
            </a:extLst>
          </p:cNvPr>
          <p:cNvSpPr txBox="1"/>
          <p:nvPr/>
        </p:nvSpPr>
        <p:spPr>
          <a:xfrm>
            <a:off x="979436" y="1301986"/>
            <a:ext cx="971496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Montserrat"/>
                <a:sym typeface="Montserrat"/>
              </a:rPr>
              <a:t>Differences in Dataset and Real-world Mic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325;p12">
            <a:extLst>
              <a:ext uri="{FF2B5EF4-FFF2-40B4-BE49-F238E27FC236}">
                <a16:creationId xmlns:a16="http://schemas.microsoft.com/office/drawing/2014/main" id="{52347171-7593-4049-839E-ACC862133FCA}"/>
              </a:ext>
            </a:extLst>
          </p:cNvPr>
          <p:cNvSpPr txBox="1"/>
          <p:nvPr/>
        </p:nvSpPr>
        <p:spPr>
          <a:xfrm>
            <a:off x="1307096" y="1792948"/>
            <a:ext cx="971496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1800" dirty="0">
                <a:solidFill>
                  <a:schemeClr val="dk1"/>
                </a:solidFill>
                <a:latin typeface="Montserrat"/>
                <a:sym typeface="Montserrat"/>
              </a:rPr>
              <a:t>There is </a:t>
            </a:r>
            <a:r>
              <a:rPr lang="en-US" sz="1800" dirty="0">
                <a:solidFill>
                  <a:srgbClr val="32BCB9"/>
                </a:solidFill>
                <a:latin typeface="Montserrat"/>
                <a:sym typeface="Montserrat"/>
              </a:rPr>
              <a:t>no significant difference </a:t>
            </a:r>
            <a:r>
              <a:rPr lang="en-US" sz="1800" dirty="0">
                <a:solidFill>
                  <a:schemeClr val="dk1"/>
                </a:solidFill>
                <a:latin typeface="Montserrat"/>
                <a:sym typeface="Montserrat"/>
              </a:rPr>
              <a:t>from prior studies with different mics, but some </a:t>
            </a:r>
            <a:r>
              <a:rPr lang="en-US" sz="1800" dirty="0">
                <a:solidFill>
                  <a:srgbClr val="32BCB9"/>
                </a:solidFill>
                <a:latin typeface="Montserrat"/>
                <a:sym typeface="Montserrat"/>
              </a:rPr>
              <a:t>cheaper mics might not be able to pick up certain sounds </a:t>
            </a:r>
            <a:r>
              <a:rPr lang="en-US" sz="1800" dirty="0">
                <a:solidFill>
                  <a:schemeClr val="dk1"/>
                </a:solidFill>
                <a:latin typeface="Montserrat"/>
                <a:sym typeface="Montserrat"/>
              </a:rPr>
              <a:t>due to lower sensitivity, thus they’re </a:t>
            </a:r>
            <a:r>
              <a:rPr lang="en-US" sz="1800" dirty="0">
                <a:solidFill>
                  <a:srgbClr val="32BCB9"/>
                </a:solidFill>
                <a:latin typeface="Montserrat"/>
                <a:sym typeface="Montserrat"/>
              </a:rPr>
              <a:t>needed to be positioned closer </a:t>
            </a:r>
            <a:r>
              <a:rPr lang="en-US" sz="1800" dirty="0">
                <a:solidFill>
                  <a:schemeClr val="dk1"/>
                </a:solidFill>
                <a:latin typeface="Montserrat"/>
                <a:sym typeface="Montserrat"/>
              </a:rPr>
              <a:t>to the speaker</a:t>
            </a:r>
            <a:endParaRPr sz="700" b="0" i="0" u="sng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25;p12">
            <a:extLst>
              <a:ext uri="{FF2B5EF4-FFF2-40B4-BE49-F238E27FC236}">
                <a16:creationId xmlns:a16="http://schemas.microsoft.com/office/drawing/2014/main" id="{AE60AC01-724C-43ED-A496-A008F15C6F1B}"/>
              </a:ext>
            </a:extLst>
          </p:cNvPr>
          <p:cNvSpPr txBox="1"/>
          <p:nvPr/>
        </p:nvSpPr>
        <p:spPr>
          <a:xfrm>
            <a:off x="979436" y="3254280"/>
            <a:ext cx="971496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Montserrat"/>
                <a:sym typeface="Montserrat"/>
              </a:rPr>
              <a:t>Z and C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4A8825-D0C7-45C7-8145-9E552B4C8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84" y="3832317"/>
            <a:ext cx="5399496" cy="22920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BD615D-1A98-4AF3-9634-83B5F2A0B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780" y="3812977"/>
            <a:ext cx="5691708" cy="2311434"/>
          </a:xfrm>
          <a:prstGeom prst="rect">
            <a:avLst/>
          </a:prstGeom>
        </p:spPr>
      </p:pic>
      <p:sp>
        <p:nvSpPr>
          <p:cNvPr id="13" name="Google Shape;325;p12">
            <a:extLst>
              <a:ext uri="{FF2B5EF4-FFF2-40B4-BE49-F238E27FC236}">
                <a16:creationId xmlns:a16="http://schemas.microsoft.com/office/drawing/2014/main" id="{40580D20-06C6-49A8-B451-BF19B5E013AF}"/>
              </a:ext>
            </a:extLst>
          </p:cNvPr>
          <p:cNvSpPr txBox="1"/>
          <p:nvPr/>
        </p:nvSpPr>
        <p:spPr>
          <a:xfrm>
            <a:off x="2907296" y="6091842"/>
            <a:ext cx="144372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Montserrat"/>
                <a:sym typeface="Montserrat"/>
              </a:rPr>
              <a:t>Z (Zee)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25;p12">
            <a:extLst>
              <a:ext uri="{FF2B5EF4-FFF2-40B4-BE49-F238E27FC236}">
                <a16:creationId xmlns:a16="http://schemas.microsoft.com/office/drawing/2014/main" id="{FCB50F95-333D-4FFB-B0EC-0A49060611BF}"/>
              </a:ext>
            </a:extLst>
          </p:cNvPr>
          <p:cNvSpPr txBox="1"/>
          <p:nvPr/>
        </p:nvSpPr>
        <p:spPr>
          <a:xfrm>
            <a:off x="8546096" y="6124411"/>
            <a:ext cx="133704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Montserrat"/>
                <a:sym typeface="Montserrat"/>
              </a:rPr>
              <a:t>C (See)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767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02;p28">
            <a:extLst>
              <a:ext uri="{FF2B5EF4-FFF2-40B4-BE49-F238E27FC236}">
                <a16:creationId xmlns:a16="http://schemas.microsoft.com/office/drawing/2014/main" id="{A62ECB9D-73A2-44C5-8320-219F0D304F67}"/>
              </a:ext>
            </a:extLst>
          </p:cNvPr>
          <p:cNvSpPr txBox="1"/>
          <p:nvPr/>
        </p:nvSpPr>
        <p:spPr>
          <a:xfrm>
            <a:off x="3940334" y="241899"/>
            <a:ext cx="444849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rgbClr val="24292F"/>
                </a:solidFill>
                <a:latin typeface="Open Sans"/>
                <a:ea typeface="Open Sans"/>
                <a:cs typeface="Open Sans"/>
                <a:sym typeface="Open Sans"/>
              </a:rPr>
              <a:t>DeepSpeech</a:t>
            </a:r>
            <a:r>
              <a:rPr lang="en-US" sz="2400" b="0" i="0" u="none" strike="noStrike" cap="none" dirty="0">
                <a:solidFill>
                  <a:srgbClr val="24292F"/>
                </a:solidFill>
                <a:latin typeface="Open Sans"/>
                <a:ea typeface="Open Sans"/>
                <a:cs typeface="Open Sans"/>
                <a:sym typeface="Open Sans"/>
              </a:rPr>
              <a:t> Architecture</a:t>
            </a:r>
            <a:endParaRPr sz="24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6DE7E3-6ACE-4648-BDD3-75E9ED138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902" y="703523"/>
            <a:ext cx="5959356" cy="46409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4AF8D4-5E17-4413-9A44-A0BC463115A0}"/>
              </a:ext>
            </a:extLst>
          </p:cNvPr>
          <p:cNvSpPr txBox="1"/>
          <p:nvPr/>
        </p:nvSpPr>
        <p:spPr>
          <a:xfrm>
            <a:off x="8194771" y="3499228"/>
            <a:ext cx="957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9B5F4D-C69E-4367-BB99-5F6914A10D26}"/>
              </a:ext>
            </a:extLst>
          </p:cNvPr>
          <p:cNvSpPr txBox="1"/>
          <p:nvPr/>
        </p:nvSpPr>
        <p:spPr>
          <a:xfrm>
            <a:off x="8187186" y="1798717"/>
            <a:ext cx="957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LSTM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BFB75E-54BC-4E87-915F-ECCF63C0425C}"/>
              </a:ext>
            </a:extLst>
          </p:cNvPr>
          <p:cNvSpPr txBox="1"/>
          <p:nvPr/>
        </p:nvSpPr>
        <p:spPr>
          <a:xfrm>
            <a:off x="8081995" y="1165147"/>
            <a:ext cx="957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ADC0EA-3AB8-4E9F-A8B0-C3FCD9A627CA}"/>
              </a:ext>
            </a:extLst>
          </p:cNvPr>
          <p:cNvSpPr txBox="1"/>
          <p:nvPr/>
        </p:nvSpPr>
        <p:spPr>
          <a:xfrm>
            <a:off x="8187186" y="2974097"/>
            <a:ext cx="957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C28BE8-653A-44E8-9DCB-E2610A60AB8D}"/>
              </a:ext>
            </a:extLst>
          </p:cNvPr>
          <p:cNvSpPr txBox="1"/>
          <p:nvPr/>
        </p:nvSpPr>
        <p:spPr>
          <a:xfrm>
            <a:off x="8194771" y="2495084"/>
            <a:ext cx="957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ReLU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BEEBAC-6A1D-49AB-8CF9-6587161F7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902" y="5481351"/>
            <a:ext cx="6881268" cy="111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47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34FBB7A-B728-4261-A9FF-C3FF3E8EA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999" y="2563119"/>
            <a:ext cx="5472091" cy="199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62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"/>
          <p:cNvSpPr/>
          <p:nvPr/>
        </p:nvSpPr>
        <p:spPr>
          <a:xfrm>
            <a:off x="1213053" y="4020616"/>
            <a:ext cx="2226042" cy="707886"/>
          </a:xfrm>
          <a:prstGeom prst="rect">
            <a:avLst/>
          </a:prstGeom>
          <a:solidFill>
            <a:srgbClr val="7FDD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"/>
          <p:cNvSpPr txBox="1"/>
          <p:nvPr/>
        </p:nvSpPr>
        <p:spPr>
          <a:xfrm>
            <a:off x="762532" y="715246"/>
            <a:ext cx="864054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Background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"/>
          <p:cNvSpPr/>
          <p:nvPr/>
        </p:nvSpPr>
        <p:spPr>
          <a:xfrm>
            <a:off x="872078" y="507946"/>
            <a:ext cx="185100" cy="207300"/>
          </a:xfrm>
          <a:prstGeom prst="rect">
            <a:avLst/>
          </a:prstGeom>
          <a:solidFill>
            <a:srgbClr val="32BC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2793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3"/>
          <p:cNvSpPr/>
          <p:nvPr/>
        </p:nvSpPr>
        <p:spPr>
          <a:xfrm>
            <a:off x="1098478" y="507946"/>
            <a:ext cx="185100" cy="207300"/>
          </a:xfrm>
          <a:prstGeom prst="rect">
            <a:avLst/>
          </a:prstGeom>
          <a:solidFill>
            <a:srgbClr val="53D1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3"/>
          <p:cNvSpPr/>
          <p:nvPr/>
        </p:nvSpPr>
        <p:spPr>
          <a:xfrm>
            <a:off x="1324878" y="507946"/>
            <a:ext cx="185100" cy="207300"/>
          </a:xfrm>
          <a:prstGeom prst="rect">
            <a:avLst/>
          </a:prstGeom>
          <a:solidFill>
            <a:srgbClr val="7FDD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3"/>
          <p:cNvSpPr/>
          <p:nvPr/>
        </p:nvSpPr>
        <p:spPr>
          <a:xfrm>
            <a:off x="1551278" y="507946"/>
            <a:ext cx="185100" cy="207300"/>
          </a:xfrm>
          <a:prstGeom prst="rect">
            <a:avLst/>
          </a:prstGeom>
          <a:solidFill>
            <a:srgbClr val="B9ED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"/>
          <p:cNvSpPr txBox="1"/>
          <p:nvPr/>
        </p:nvSpPr>
        <p:spPr>
          <a:xfrm>
            <a:off x="762532" y="1379970"/>
            <a:ext cx="554682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Automated Visual Acuity Testing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" name="Google Shape;118;p3"/>
          <p:cNvCxnSpPr/>
          <p:nvPr/>
        </p:nvCxnSpPr>
        <p:spPr>
          <a:xfrm>
            <a:off x="789889" y="1859280"/>
            <a:ext cx="9248191" cy="0"/>
          </a:xfrm>
          <a:prstGeom prst="straightConnector1">
            <a:avLst/>
          </a:prstGeom>
          <a:noFill/>
          <a:ln w="19050" cap="flat" cmpd="sng">
            <a:solidFill>
              <a:srgbClr val="32BCB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9" name="Google Shape;119;p3"/>
          <p:cNvSpPr txBox="1"/>
          <p:nvPr/>
        </p:nvSpPr>
        <p:spPr>
          <a:xfrm>
            <a:off x="1224298" y="2430905"/>
            <a:ext cx="757850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Automated Booths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3"/>
          <p:cNvSpPr txBox="1"/>
          <p:nvPr/>
        </p:nvSpPr>
        <p:spPr>
          <a:xfrm>
            <a:off x="1584548" y="2858274"/>
            <a:ext cx="757850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-"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Reduces manpower needed to few supervisors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-"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Easily scalable (doesn't require hiring of new opticians)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3053" y="4089672"/>
            <a:ext cx="1148894" cy="1148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58166" y="4089672"/>
            <a:ext cx="1146810" cy="1146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"/>
          <p:cNvSpPr/>
          <p:nvPr/>
        </p:nvSpPr>
        <p:spPr>
          <a:xfrm>
            <a:off x="4415495" y="4020616"/>
            <a:ext cx="2226042" cy="707886"/>
          </a:xfrm>
          <a:prstGeom prst="rect">
            <a:avLst/>
          </a:prstGeom>
          <a:solidFill>
            <a:srgbClr val="7FDD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5495" y="4089672"/>
            <a:ext cx="1148894" cy="1148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0608" y="4089672"/>
            <a:ext cx="1146810" cy="1146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"/>
          <p:cNvSpPr/>
          <p:nvPr/>
        </p:nvSpPr>
        <p:spPr>
          <a:xfrm>
            <a:off x="7617937" y="4020616"/>
            <a:ext cx="2226042" cy="707886"/>
          </a:xfrm>
          <a:prstGeom prst="rect">
            <a:avLst/>
          </a:prstGeom>
          <a:solidFill>
            <a:srgbClr val="7FDD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7937" y="4089672"/>
            <a:ext cx="1148894" cy="1148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63050" y="4089672"/>
            <a:ext cx="1146810" cy="11468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3"/>
          <p:cNvCxnSpPr/>
          <p:nvPr/>
        </p:nvCxnSpPr>
        <p:spPr>
          <a:xfrm>
            <a:off x="4108545" y="3806929"/>
            <a:ext cx="0" cy="1429553"/>
          </a:xfrm>
          <a:prstGeom prst="straightConnector1">
            <a:avLst/>
          </a:prstGeom>
          <a:noFill/>
          <a:ln w="2857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0" name="Google Shape;130;p3"/>
          <p:cNvCxnSpPr/>
          <p:nvPr/>
        </p:nvCxnSpPr>
        <p:spPr>
          <a:xfrm>
            <a:off x="7354665" y="3806929"/>
            <a:ext cx="0" cy="1429553"/>
          </a:xfrm>
          <a:prstGeom prst="straightConnector1">
            <a:avLst/>
          </a:prstGeom>
          <a:noFill/>
          <a:ln w="2857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"/>
          <p:cNvSpPr txBox="1"/>
          <p:nvPr/>
        </p:nvSpPr>
        <p:spPr>
          <a:xfrm>
            <a:off x="762532" y="715246"/>
            <a:ext cx="864054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Prior Works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4"/>
          <p:cNvSpPr/>
          <p:nvPr/>
        </p:nvSpPr>
        <p:spPr>
          <a:xfrm>
            <a:off x="872078" y="507946"/>
            <a:ext cx="185100" cy="207300"/>
          </a:xfrm>
          <a:prstGeom prst="rect">
            <a:avLst/>
          </a:prstGeom>
          <a:solidFill>
            <a:srgbClr val="32BC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2793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4"/>
          <p:cNvSpPr/>
          <p:nvPr/>
        </p:nvSpPr>
        <p:spPr>
          <a:xfrm>
            <a:off x="1098478" y="507946"/>
            <a:ext cx="185100" cy="207300"/>
          </a:xfrm>
          <a:prstGeom prst="rect">
            <a:avLst/>
          </a:prstGeom>
          <a:solidFill>
            <a:srgbClr val="53D1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1324878" y="507946"/>
            <a:ext cx="185100" cy="207300"/>
          </a:xfrm>
          <a:prstGeom prst="rect">
            <a:avLst/>
          </a:prstGeom>
          <a:solidFill>
            <a:srgbClr val="7FDD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4"/>
          <p:cNvSpPr/>
          <p:nvPr/>
        </p:nvSpPr>
        <p:spPr>
          <a:xfrm>
            <a:off x="1551278" y="507946"/>
            <a:ext cx="185100" cy="207300"/>
          </a:xfrm>
          <a:prstGeom prst="rect">
            <a:avLst/>
          </a:prstGeom>
          <a:solidFill>
            <a:srgbClr val="B9ED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4"/>
          <p:cNvSpPr txBox="1"/>
          <p:nvPr/>
        </p:nvSpPr>
        <p:spPr>
          <a:xfrm>
            <a:off x="762532" y="1379970"/>
            <a:ext cx="554682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Automated Visual Acuity Testing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1" name="Google Shape;141;p4"/>
          <p:cNvCxnSpPr/>
          <p:nvPr/>
        </p:nvCxnSpPr>
        <p:spPr>
          <a:xfrm>
            <a:off x="789889" y="1859280"/>
            <a:ext cx="9248191" cy="0"/>
          </a:xfrm>
          <a:prstGeom prst="straightConnector1">
            <a:avLst/>
          </a:prstGeom>
          <a:noFill/>
          <a:ln w="19050" cap="flat" cmpd="sng">
            <a:solidFill>
              <a:srgbClr val="32BCB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2" name="Google Shape;142;p4"/>
          <p:cNvSpPr txBox="1"/>
          <p:nvPr/>
        </p:nvSpPr>
        <p:spPr>
          <a:xfrm>
            <a:off x="789889" y="2115011"/>
            <a:ext cx="615955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Novel Automated Visual Acuity Test Using a PortableHead-mounted Display (2020)</a:t>
            </a:r>
            <a:endParaRPr sz="1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3" name="Google Shape;14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5976" y="3017072"/>
            <a:ext cx="3621704" cy="2285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18436" y="2940240"/>
            <a:ext cx="3381847" cy="236253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4"/>
          <p:cNvSpPr txBox="1"/>
          <p:nvPr/>
        </p:nvSpPr>
        <p:spPr>
          <a:xfrm>
            <a:off x="8230844" y="3198175"/>
            <a:ext cx="3614471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-"/>
            </a:pPr>
            <a:r>
              <a:rPr lang="en-US"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Uses head-mounted Display and touchscreen inputs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-"/>
            </a:pPr>
            <a:r>
              <a:rPr lang="en-US"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High cost and mechanical occluder creates potential point of failure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"/>
          <p:cNvSpPr txBox="1"/>
          <p:nvPr/>
        </p:nvSpPr>
        <p:spPr>
          <a:xfrm>
            <a:off x="762532" y="715246"/>
            <a:ext cx="864054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Prior Works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5"/>
          <p:cNvSpPr/>
          <p:nvPr/>
        </p:nvSpPr>
        <p:spPr>
          <a:xfrm>
            <a:off x="872078" y="507946"/>
            <a:ext cx="185100" cy="207300"/>
          </a:xfrm>
          <a:prstGeom prst="rect">
            <a:avLst/>
          </a:prstGeom>
          <a:solidFill>
            <a:srgbClr val="32BC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2793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5"/>
          <p:cNvSpPr/>
          <p:nvPr/>
        </p:nvSpPr>
        <p:spPr>
          <a:xfrm>
            <a:off x="1098478" y="507946"/>
            <a:ext cx="185100" cy="207300"/>
          </a:xfrm>
          <a:prstGeom prst="rect">
            <a:avLst/>
          </a:prstGeom>
          <a:solidFill>
            <a:srgbClr val="53D1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5"/>
          <p:cNvSpPr/>
          <p:nvPr/>
        </p:nvSpPr>
        <p:spPr>
          <a:xfrm>
            <a:off x="1324878" y="507946"/>
            <a:ext cx="185100" cy="207300"/>
          </a:xfrm>
          <a:prstGeom prst="rect">
            <a:avLst/>
          </a:prstGeom>
          <a:solidFill>
            <a:srgbClr val="7FDD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5"/>
          <p:cNvSpPr/>
          <p:nvPr/>
        </p:nvSpPr>
        <p:spPr>
          <a:xfrm>
            <a:off x="1551278" y="507946"/>
            <a:ext cx="185100" cy="207300"/>
          </a:xfrm>
          <a:prstGeom prst="rect">
            <a:avLst/>
          </a:prstGeom>
          <a:solidFill>
            <a:srgbClr val="B9ED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5"/>
          <p:cNvSpPr txBox="1"/>
          <p:nvPr/>
        </p:nvSpPr>
        <p:spPr>
          <a:xfrm>
            <a:off x="762532" y="1379970"/>
            <a:ext cx="554682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Automated Visual Acuity Testing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6" name="Google Shape;156;p5"/>
          <p:cNvCxnSpPr/>
          <p:nvPr/>
        </p:nvCxnSpPr>
        <p:spPr>
          <a:xfrm>
            <a:off x="789889" y="1859280"/>
            <a:ext cx="9248191" cy="0"/>
          </a:xfrm>
          <a:prstGeom prst="straightConnector1">
            <a:avLst/>
          </a:prstGeom>
          <a:noFill/>
          <a:ln w="19050" cap="flat" cmpd="sng">
            <a:solidFill>
              <a:srgbClr val="32BCB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7" name="Google Shape;157;p5"/>
          <p:cNvSpPr txBox="1"/>
          <p:nvPr/>
        </p:nvSpPr>
        <p:spPr>
          <a:xfrm>
            <a:off x="789889" y="2076595"/>
            <a:ext cx="853699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Repeatability of an automated Landolt C test, compared with the early treatment of diabetic retinopathy study (ETDRS) chart testing (2003)</a:t>
            </a:r>
            <a:endParaRPr sz="1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" name="Google Shape;158;p5"/>
          <p:cNvSpPr txBox="1"/>
          <p:nvPr/>
        </p:nvSpPr>
        <p:spPr>
          <a:xfrm>
            <a:off x="6090920" y="3521392"/>
            <a:ext cx="427482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-"/>
            </a:pPr>
            <a:r>
              <a:rPr lang="en-US"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Monitor display with wireless keyboard as hardware inputs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-"/>
            </a:pPr>
            <a:r>
              <a:rPr lang="en-US"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Potential testing inaccuracy from inadequate eye occlusion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9362" y="2886387"/>
            <a:ext cx="5022298" cy="3324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"/>
          <p:cNvSpPr txBox="1"/>
          <p:nvPr/>
        </p:nvSpPr>
        <p:spPr>
          <a:xfrm>
            <a:off x="762532" y="715246"/>
            <a:ext cx="864054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Development Goals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6"/>
          <p:cNvSpPr/>
          <p:nvPr/>
        </p:nvSpPr>
        <p:spPr>
          <a:xfrm>
            <a:off x="872078" y="507946"/>
            <a:ext cx="185100" cy="207300"/>
          </a:xfrm>
          <a:prstGeom prst="rect">
            <a:avLst/>
          </a:prstGeom>
          <a:solidFill>
            <a:srgbClr val="32BC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2793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6"/>
          <p:cNvSpPr/>
          <p:nvPr/>
        </p:nvSpPr>
        <p:spPr>
          <a:xfrm>
            <a:off x="1098478" y="507946"/>
            <a:ext cx="185100" cy="207300"/>
          </a:xfrm>
          <a:prstGeom prst="rect">
            <a:avLst/>
          </a:prstGeom>
          <a:solidFill>
            <a:srgbClr val="53D1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6"/>
          <p:cNvSpPr/>
          <p:nvPr/>
        </p:nvSpPr>
        <p:spPr>
          <a:xfrm>
            <a:off x="1324878" y="507946"/>
            <a:ext cx="185100" cy="207300"/>
          </a:xfrm>
          <a:prstGeom prst="rect">
            <a:avLst/>
          </a:prstGeom>
          <a:solidFill>
            <a:srgbClr val="7FDD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6"/>
          <p:cNvSpPr/>
          <p:nvPr/>
        </p:nvSpPr>
        <p:spPr>
          <a:xfrm>
            <a:off x="1551278" y="507946"/>
            <a:ext cx="185100" cy="207300"/>
          </a:xfrm>
          <a:prstGeom prst="rect">
            <a:avLst/>
          </a:prstGeom>
          <a:solidFill>
            <a:srgbClr val="B9ED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6"/>
          <p:cNvSpPr txBox="1"/>
          <p:nvPr/>
        </p:nvSpPr>
        <p:spPr>
          <a:xfrm>
            <a:off x="762532" y="1379970"/>
            <a:ext cx="554682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Automated Visual Acuity Testing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0" name="Google Shape;170;p6"/>
          <p:cNvCxnSpPr/>
          <p:nvPr/>
        </p:nvCxnSpPr>
        <p:spPr>
          <a:xfrm>
            <a:off x="789889" y="1859280"/>
            <a:ext cx="9248191" cy="0"/>
          </a:xfrm>
          <a:prstGeom prst="straightConnector1">
            <a:avLst/>
          </a:prstGeom>
          <a:noFill/>
          <a:ln w="19050" cap="flat" cmpd="sng">
            <a:solidFill>
              <a:srgbClr val="32BCB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1" name="Google Shape;171;p6"/>
          <p:cNvSpPr txBox="1"/>
          <p:nvPr/>
        </p:nvSpPr>
        <p:spPr>
          <a:xfrm>
            <a:off x="1509978" y="2431042"/>
            <a:ext cx="6948222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-"/>
            </a:pPr>
            <a:r>
              <a:rPr lang="en-US"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Reliable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-"/>
            </a:pPr>
            <a:r>
              <a:rPr lang="en-US"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Cheap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-"/>
            </a:pPr>
            <a:r>
              <a:rPr lang="en-US"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Minimal supervision required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-"/>
            </a:pPr>
            <a:r>
              <a:rPr lang="en-US"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Modular and easily scalable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-"/>
            </a:pPr>
            <a:r>
              <a:rPr lang="en-US"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Can add different languages / dialects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-"/>
            </a:pPr>
            <a:r>
              <a:rPr lang="en-US"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Support multiple testing optotypes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-"/>
            </a:pPr>
            <a:r>
              <a:rPr lang="en-US"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Minimal setup cost and configuration for new booths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"/>
          <p:cNvSpPr txBox="1"/>
          <p:nvPr/>
        </p:nvSpPr>
        <p:spPr>
          <a:xfrm>
            <a:off x="762532" y="715246"/>
            <a:ext cx="987819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Proposed Eye Occluder Googles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7"/>
          <p:cNvSpPr/>
          <p:nvPr/>
        </p:nvSpPr>
        <p:spPr>
          <a:xfrm>
            <a:off x="872078" y="507946"/>
            <a:ext cx="185100" cy="207300"/>
          </a:xfrm>
          <a:prstGeom prst="rect">
            <a:avLst/>
          </a:prstGeom>
          <a:solidFill>
            <a:srgbClr val="32BC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2793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7"/>
          <p:cNvSpPr/>
          <p:nvPr/>
        </p:nvSpPr>
        <p:spPr>
          <a:xfrm>
            <a:off x="1098478" y="507946"/>
            <a:ext cx="185100" cy="207300"/>
          </a:xfrm>
          <a:prstGeom prst="rect">
            <a:avLst/>
          </a:prstGeom>
          <a:solidFill>
            <a:srgbClr val="53D1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7"/>
          <p:cNvSpPr/>
          <p:nvPr/>
        </p:nvSpPr>
        <p:spPr>
          <a:xfrm>
            <a:off x="1324878" y="507946"/>
            <a:ext cx="185100" cy="207300"/>
          </a:xfrm>
          <a:prstGeom prst="rect">
            <a:avLst/>
          </a:prstGeom>
          <a:solidFill>
            <a:srgbClr val="7FDD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7"/>
          <p:cNvSpPr/>
          <p:nvPr/>
        </p:nvSpPr>
        <p:spPr>
          <a:xfrm>
            <a:off x="1551278" y="507946"/>
            <a:ext cx="185100" cy="207300"/>
          </a:xfrm>
          <a:prstGeom prst="rect">
            <a:avLst/>
          </a:prstGeom>
          <a:solidFill>
            <a:srgbClr val="B9ED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7"/>
          <p:cNvSpPr txBox="1"/>
          <p:nvPr/>
        </p:nvSpPr>
        <p:spPr>
          <a:xfrm>
            <a:off x="762532" y="1379970"/>
            <a:ext cx="554682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Automated Visual Acuity Testing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" name="Google Shape;182;p7"/>
          <p:cNvCxnSpPr/>
          <p:nvPr/>
        </p:nvCxnSpPr>
        <p:spPr>
          <a:xfrm>
            <a:off x="789889" y="1859280"/>
            <a:ext cx="9248191" cy="0"/>
          </a:xfrm>
          <a:prstGeom prst="straightConnector1">
            <a:avLst/>
          </a:prstGeom>
          <a:noFill/>
          <a:ln w="19050" cap="flat" cmpd="sng">
            <a:solidFill>
              <a:srgbClr val="32BCB9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3" name="Google Shape;18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888" y="2173087"/>
            <a:ext cx="3797351" cy="119996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7"/>
          <p:cNvSpPr txBox="1"/>
          <p:nvPr/>
        </p:nvSpPr>
        <p:spPr>
          <a:xfrm>
            <a:off x="412012" y="6279914"/>
            <a:ext cx="87319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Images from Ng Si Rui’s prior breifing slides</a:t>
            </a:r>
            <a:endParaRPr sz="1600" b="0" i="0" u="none" strike="noStrike" cap="none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5" name="Google Shape;18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7894" y="3561823"/>
            <a:ext cx="5319337" cy="240864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7"/>
          <p:cNvSpPr txBox="1"/>
          <p:nvPr/>
        </p:nvSpPr>
        <p:spPr>
          <a:xfrm>
            <a:off x="6096000" y="3134929"/>
            <a:ext cx="5486400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-"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Wrap-around glasses with PDLC lens</a:t>
            </a:r>
            <a:br>
              <a:rPr lang="en-US"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-"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Vision occlusion of either eye can be done with no moving parts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"/>
          <p:cNvSpPr txBox="1"/>
          <p:nvPr/>
        </p:nvSpPr>
        <p:spPr>
          <a:xfrm>
            <a:off x="762532" y="715246"/>
            <a:ext cx="864054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Hardware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8"/>
          <p:cNvSpPr/>
          <p:nvPr/>
        </p:nvSpPr>
        <p:spPr>
          <a:xfrm>
            <a:off x="872078" y="507946"/>
            <a:ext cx="185100" cy="207300"/>
          </a:xfrm>
          <a:prstGeom prst="rect">
            <a:avLst/>
          </a:prstGeom>
          <a:solidFill>
            <a:srgbClr val="32BC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2793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8"/>
          <p:cNvSpPr/>
          <p:nvPr/>
        </p:nvSpPr>
        <p:spPr>
          <a:xfrm>
            <a:off x="1098478" y="507946"/>
            <a:ext cx="185100" cy="207300"/>
          </a:xfrm>
          <a:prstGeom prst="rect">
            <a:avLst/>
          </a:prstGeom>
          <a:solidFill>
            <a:srgbClr val="53D1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8"/>
          <p:cNvSpPr/>
          <p:nvPr/>
        </p:nvSpPr>
        <p:spPr>
          <a:xfrm>
            <a:off x="1324878" y="507946"/>
            <a:ext cx="185100" cy="207300"/>
          </a:xfrm>
          <a:prstGeom prst="rect">
            <a:avLst/>
          </a:prstGeom>
          <a:solidFill>
            <a:srgbClr val="7FDD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1551278" y="507946"/>
            <a:ext cx="185100" cy="207300"/>
          </a:xfrm>
          <a:prstGeom prst="rect">
            <a:avLst/>
          </a:prstGeom>
          <a:solidFill>
            <a:srgbClr val="B9ED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8"/>
          <p:cNvSpPr txBox="1"/>
          <p:nvPr/>
        </p:nvSpPr>
        <p:spPr>
          <a:xfrm>
            <a:off x="762532" y="1379970"/>
            <a:ext cx="430476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Visual Acuity Testing Booth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6515" y="3162020"/>
            <a:ext cx="1146810" cy="1146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668" y="3220004"/>
            <a:ext cx="1400174" cy="140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05713" y="2109309"/>
            <a:ext cx="922138" cy="922138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8"/>
          <p:cNvSpPr txBox="1"/>
          <p:nvPr/>
        </p:nvSpPr>
        <p:spPr>
          <a:xfrm>
            <a:off x="4674870" y="4250846"/>
            <a:ext cx="2070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Display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8"/>
          <p:cNvSpPr txBox="1"/>
          <p:nvPr/>
        </p:nvSpPr>
        <p:spPr>
          <a:xfrm>
            <a:off x="2699708" y="2399020"/>
            <a:ext cx="25352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Eye Occluder Goggles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72729" y="3019206"/>
            <a:ext cx="8001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26880" y="3954861"/>
            <a:ext cx="691798" cy="691798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8"/>
          <p:cNvSpPr txBox="1"/>
          <p:nvPr/>
        </p:nvSpPr>
        <p:spPr>
          <a:xfrm>
            <a:off x="2699708" y="3234590"/>
            <a:ext cx="20598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Microphone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8"/>
          <p:cNvSpPr txBox="1"/>
          <p:nvPr/>
        </p:nvSpPr>
        <p:spPr>
          <a:xfrm>
            <a:off x="2699708" y="4098124"/>
            <a:ext cx="11468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Speaker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05713" y="5263767"/>
            <a:ext cx="1053860" cy="10538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8"/>
          <p:cNvCxnSpPr/>
          <p:nvPr/>
        </p:nvCxnSpPr>
        <p:spPr>
          <a:xfrm>
            <a:off x="789889" y="1859280"/>
            <a:ext cx="9248191" cy="0"/>
          </a:xfrm>
          <a:prstGeom prst="straightConnector1">
            <a:avLst/>
          </a:prstGeom>
          <a:noFill/>
          <a:ln w="19050" cap="flat" cmpd="sng">
            <a:solidFill>
              <a:srgbClr val="32BCB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8" name="Google Shape;208;p8"/>
          <p:cNvCxnSpPr/>
          <p:nvPr/>
        </p:nvCxnSpPr>
        <p:spPr>
          <a:xfrm>
            <a:off x="2260336" y="4705966"/>
            <a:ext cx="0" cy="557801"/>
          </a:xfrm>
          <a:prstGeom prst="straightConnector1">
            <a:avLst/>
          </a:prstGeom>
          <a:noFill/>
          <a:ln w="28575" cap="flat" cmpd="sng">
            <a:solidFill>
              <a:srgbClr val="32BCB9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209" name="Google Shape;209;p8"/>
          <p:cNvCxnSpPr/>
          <p:nvPr/>
        </p:nvCxnSpPr>
        <p:spPr>
          <a:xfrm>
            <a:off x="5722619" y="4705966"/>
            <a:ext cx="0" cy="778781"/>
          </a:xfrm>
          <a:prstGeom prst="straightConnector1">
            <a:avLst/>
          </a:prstGeom>
          <a:noFill/>
          <a:ln w="28575" cap="flat" cmpd="sng">
            <a:solidFill>
              <a:srgbClr val="32BCB9"/>
            </a:solidFill>
            <a:prstDash val="solid"/>
            <a:miter lim="800000"/>
            <a:headEnd type="triangle" w="med" len="med"/>
            <a:tailEnd type="none" w="sm" len="sm"/>
          </a:ln>
        </p:spPr>
      </p:cxnSp>
      <p:cxnSp>
        <p:nvCxnSpPr>
          <p:cNvPr id="210" name="Google Shape;210;p8"/>
          <p:cNvCxnSpPr/>
          <p:nvPr/>
        </p:nvCxnSpPr>
        <p:spPr>
          <a:xfrm rot="10800000">
            <a:off x="2842260" y="5484747"/>
            <a:ext cx="2880359" cy="0"/>
          </a:xfrm>
          <a:prstGeom prst="straightConnector1">
            <a:avLst/>
          </a:prstGeom>
          <a:noFill/>
          <a:ln w="28575" cap="flat" cmpd="sng">
            <a:solidFill>
              <a:srgbClr val="32BCB9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11" name="Google Shape;211;p8"/>
          <p:cNvSpPr txBox="1"/>
          <p:nvPr/>
        </p:nvSpPr>
        <p:spPr>
          <a:xfrm>
            <a:off x="2759573" y="5542585"/>
            <a:ext cx="27592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Single-board Computer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8"/>
          <p:cNvSpPr txBox="1"/>
          <p:nvPr/>
        </p:nvSpPr>
        <p:spPr>
          <a:xfrm>
            <a:off x="7010400" y="2399020"/>
            <a:ext cx="4785360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AutoNum type="arabicPeriod"/>
            </a:pPr>
            <a:r>
              <a:rPr lang="en-US"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Tester receives instructions to put on the occlude goggles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AutoNum type="arabicPeriod"/>
            </a:pPr>
            <a:r>
              <a:rPr lang="en-US"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Goggle occludes vision of one eye then images would be shown on the display and tester would be asked for what they see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AutoNum type="arabicPeriod"/>
            </a:pPr>
            <a:r>
              <a:rPr lang="en-US"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Speech is recorded and processed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AutoNum type="arabicPeriod"/>
            </a:pPr>
            <a:r>
              <a:rPr lang="en-US"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 algorithm determines whether other images are needed to be tested next (go to step 2) or if the test is finished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AutoNum type="arabicPeriod"/>
            </a:pPr>
            <a:r>
              <a:rPr lang="en-US"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Repeat 2-4 for the other eye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AutoNum type="arabicPeriod"/>
            </a:pPr>
            <a:r>
              <a:rPr lang="en-US"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Results are sent to the supervising optician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"/>
          <p:cNvSpPr/>
          <p:nvPr/>
        </p:nvSpPr>
        <p:spPr>
          <a:xfrm>
            <a:off x="872078" y="2216228"/>
            <a:ext cx="1337722" cy="1195769"/>
          </a:xfrm>
          <a:prstGeom prst="rect">
            <a:avLst/>
          </a:prstGeom>
          <a:solidFill>
            <a:srgbClr val="32BCB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9"/>
          <p:cNvSpPr txBox="1"/>
          <p:nvPr/>
        </p:nvSpPr>
        <p:spPr>
          <a:xfrm>
            <a:off x="762532" y="715246"/>
            <a:ext cx="864054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Hardware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9"/>
          <p:cNvSpPr/>
          <p:nvPr/>
        </p:nvSpPr>
        <p:spPr>
          <a:xfrm>
            <a:off x="872078" y="507946"/>
            <a:ext cx="185100" cy="207300"/>
          </a:xfrm>
          <a:prstGeom prst="rect">
            <a:avLst/>
          </a:prstGeom>
          <a:solidFill>
            <a:srgbClr val="32BC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2793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9"/>
          <p:cNvSpPr/>
          <p:nvPr/>
        </p:nvSpPr>
        <p:spPr>
          <a:xfrm>
            <a:off x="1098478" y="507946"/>
            <a:ext cx="185100" cy="207300"/>
          </a:xfrm>
          <a:prstGeom prst="rect">
            <a:avLst/>
          </a:prstGeom>
          <a:solidFill>
            <a:srgbClr val="53D1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9"/>
          <p:cNvSpPr/>
          <p:nvPr/>
        </p:nvSpPr>
        <p:spPr>
          <a:xfrm>
            <a:off x="1324878" y="507946"/>
            <a:ext cx="185100" cy="207300"/>
          </a:xfrm>
          <a:prstGeom prst="rect">
            <a:avLst/>
          </a:prstGeom>
          <a:solidFill>
            <a:srgbClr val="7FDD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9"/>
          <p:cNvSpPr/>
          <p:nvPr/>
        </p:nvSpPr>
        <p:spPr>
          <a:xfrm>
            <a:off x="1551278" y="507946"/>
            <a:ext cx="185100" cy="207300"/>
          </a:xfrm>
          <a:prstGeom prst="rect">
            <a:avLst/>
          </a:prstGeom>
          <a:solidFill>
            <a:srgbClr val="B9ED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9"/>
          <p:cNvSpPr txBox="1"/>
          <p:nvPr/>
        </p:nvSpPr>
        <p:spPr>
          <a:xfrm>
            <a:off x="762532" y="1379970"/>
            <a:ext cx="45486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Setup for Speech Processing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9"/>
          <p:cNvSpPr txBox="1"/>
          <p:nvPr/>
        </p:nvSpPr>
        <p:spPr>
          <a:xfrm>
            <a:off x="474928" y="3593655"/>
            <a:ext cx="2070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Booth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4878" y="2533673"/>
            <a:ext cx="1146810" cy="114681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9"/>
          <p:cNvSpPr/>
          <p:nvPr/>
        </p:nvSpPr>
        <p:spPr>
          <a:xfrm>
            <a:off x="3034808" y="2216228"/>
            <a:ext cx="1337722" cy="1195769"/>
          </a:xfrm>
          <a:prstGeom prst="rect">
            <a:avLst/>
          </a:prstGeom>
          <a:solidFill>
            <a:srgbClr val="32BCB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9"/>
          <p:cNvSpPr txBox="1"/>
          <p:nvPr/>
        </p:nvSpPr>
        <p:spPr>
          <a:xfrm>
            <a:off x="2637658" y="3593655"/>
            <a:ext cx="2070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Booth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87608" y="2533673"/>
            <a:ext cx="1146810" cy="114681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9"/>
          <p:cNvSpPr/>
          <p:nvPr/>
        </p:nvSpPr>
        <p:spPr>
          <a:xfrm>
            <a:off x="5145126" y="2216228"/>
            <a:ext cx="1337722" cy="1195769"/>
          </a:xfrm>
          <a:prstGeom prst="rect">
            <a:avLst/>
          </a:prstGeom>
          <a:solidFill>
            <a:srgbClr val="32BCB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9"/>
          <p:cNvSpPr txBox="1"/>
          <p:nvPr/>
        </p:nvSpPr>
        <p:spPr>
          <a:xfrm>
            <a:off x="4747976" y="3593655"/>
            <a:ext cx="2070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Booth 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97926" y="2533673"/>
            <a:ext cx="1146810" cy="114681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9"/>
          <p:cNvSpPr txBox="1"/>
          <p:nvPr/>
        </p:nvSpPr>
        <p:spPr>
          <a:xfrm>
            <a:off x="2715208" y="5862003"/>
            <a:ext cx="2070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Central Server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84750" y="4526294"/>
            <a:ext cx="1287780" cy="12877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4" name="Google Shape;234;p9"/>
          <p:cNvCxnSpPr/>
          <p:nvPr/>
        </p:nvCxnSpPr>
        <p:spPr>
          <a:xfrm>
            <a:off x="1509978" y="3977204"/>
            <a:ext cx="1417372" cy="680663"/>
          </a:xfrm>
          <a:prstGeom prst="straightConnector1">
            <a:avLst/>
          </a:prstGeom>
          <a:noFill/>
          <a:ln w="28575" cap="flat" cmpd="sng">
            <a:solidFill>
              <a:srgbClr val="32BCB9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235" name="Google Shape;235;p9"/>
          <p:cNvCxnSpPr/>
          <p:nvPr/>
        </p:nvCxnSpPr>
        <p:spPr>
          <a:xfrm>
            <a:off x="3750258" y="3977204"/>
            <a:ext cx="0" cy="431485"/>
          </a:xfrm>
          <a:prstGeom prst="straightConnector1">
            <a:avLst/>
          </a:prstGeom>
          <a:noFill/>
          <a:ln w="28575" cap="flat" cmpd="sng">
            <a:solidFill>
              <a:srgbClr val="32BCB9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236" name="Google Shape;236;p9"/>
          <p:cNvCxnSpPr/>
          <p:nvPr/>
        </p:nvCxnSpPr>
        <p:spPr>
          <a:xfrm flipH="1">
            <a:off x="4573167" y="3975153"/>
            <a:ext cx="1240820" cy="682714"/>
          </a:xfrm>
          <a:prstGeom prst="straightConnector1">
            <a:avLst/>
          </a:prstGeom>
          <a:noFill/>
          <a:ln w="28575" cap="flat" cmpd="sng">
            <a:solidFill>
              <a:srgbClr val="32BCB9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237" name="Google Shape;237;p9"/>
          <p:cNvSpPr txBox="1"/>
          <p:nvPr/>
        </p:nvSpPr>
        <p:spPr>
          <a:xfrm>
            <a:off x="7328784" y="2814112"/>
            <a:ext cx="4551864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-"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Voice data from each booth is sent to </a:t>
            </a:r>
            <a:r>
              <a:rPr lang="en-US" sz="2000" b="0" i="0" u="none" strike="noStrike" cap="none">
                <a:solidFill>
                  <a:srgbClr val="32BCB9"/>
                </a:solidFill>
                <a:latin typeface="Open Sans"/>
                <a:ea typeface="Open Sans"/>
                <a:cs typeface="Open Sans"/>
                <a:sym typeface="Open Sans"/>
              </a:rPr>
              <a:t>central server </a:t>
            </a:r>
            <a:r>
              <a:rPr lang="en-US"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for speech recognition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-"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Control PC/Tablet gives the supervising optician controls for manual input and resulting test scores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71266" y="4705298"/>
            <a:ext cx="1146810" cy="114681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9"/>
          <p:cNvSpPr txBox="1"/>
          <p:nvPr/>
        </p:nvSpPr>
        <p:spPr>
          <a:xfrm>
            <a:off x="5209621" y="5862003"/>
            <a:ext cx="2070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Control PC/Tablet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25561" y="5100921"/>
            <a:ext cx="714930" cy="7149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p9"/>
          <p:cNvCxnSpPr/>
          <p:nvPr/>
        </p:nvCxnSpPr>
        <p:spPr>
          <a:xfrm rot="10800000">
            <a:off x="4577716" y="5276894"/>
            <a:ext cx="733424" cy="0"/>
          </a:xfrm>
          <a:prstGeom prst="straightConnector1">
            <a:avLst/>
          </a:prstGeom>
          <a:noFill/>
          <a:ln w="28575" cap="flat" cmpd="sng">
            <a:solidFill>
              <a:srgbClr val="32BCB9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242" name="Google Shape;242;p9"/>
          <p:cNvSpPr txBox="1"/>
          <p:nvPr/>
        </p:nvSpPr>
        <p:spPr>
          <a:xfrm>
            <a:off x="553725" y="4296775"/>
            <a:ext cx="249882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2BCB9"/>
                </a:solidFill>
                <a:latin typeface="Open Sans"/>
                <a:ea typeface="Open Sans"/>
                <a:cs typeface="Open Sans"/>
                <a:sym typeface="Open Sans"/>
              </a:rPr>
              <a:t>LAN/Wireless Connection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" name="Google Shape;243;p9"/>
          <p:cNvCxnSpPr/>
          <p:nvPr/>
        </p:nvCxnSpPr>
        <p:spPr>
          <a:xfrm>
            <a:off x="789889" y="1859280"/>
            <a:ext cx="9248191" cy="0"/>
          </a:xfrm>
          <a:prstGeom prst="straightConnector1">
            <a:avLst/>
          </a:prstGeom>
          <a:noFill/>
          <a:ln w="19050" cap="flat" cmpd="sng">
            <a:solidFill>
              <a:srgbClr val="32BCB9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1187</Words>
  <Application>Microsoft Office PowerPoint</Application>
  <PresentationFormat>Widescreen</PresentationFormat>
  <Paragraphs>223</Paragraphs>
  <Slides>27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Open Sans</vt:lpstr>
      <vt:lpstr>Montserrat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Buruku Kun</dc:creator>
  <cp:lastModifiedBy>#TIYAJAMORN PATIPOL#</cp:lastModifiedBy>
  <cp:revision>5</cp:revision>
  <dcterms:created xsi:type="dcterms:W3CDTF">2023-01-10T05:46:18Z</dcterms:created>
  <dcterms:modified xsi:type="dcterms:W3CDTF">2023-02-08T07:58:37Z</dcterms:modified>
</cp:coreProperties>
</file>